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65" r:id="rId15"/>
    <p:sldId id="266" r:id="rId16"/>
    <p:sldId id="304" r:id="rId17"/>
    <p:sldId id="305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302" r:id="rId26"/>
    <p:sldId id="281" r:id="rId27"/>
    <p:sldId id="279" r:id="rId28"/>
    <p:sldId id="280" r:id="rId29"/>
    <p:sldId id="282" r:id="rId30"/>
    <p:sldId id="283" r:id="rId31"/>
    <p:sldId id="284" r:id="rId32"/>
    <p:sldId id="285" r:id="rId33"/>
    <p:sldId id="288" r:id="rId34"/>
    <p:sldId id="286" r:id="rId35"/>
    <p:sldId id="287" r:id="rId36"/>
    <p:sldId id="289" r:id="rId37"/>
    <p:sldId id="277" r:id="rId38"/>
    <p:sldId id="278" r:id="rId39"/>
    <p:sldId id="290" r:id="rId40"/>
    <p:sldId id="292" r:id="rId41"/>
    <p:sldId id="291" r:id="rId42"/>
    <p:sldId id="306" r:id="rId43"/>
    <p:sldId id="295" r:id="rId44"/>
    <p:sldId id="296" r:id="rId45"/>
    <p:sldId id="310" r:id="rId46"/>
    <p:sldId id="311" r:id="rId47"/>
    <p:sldId id="297" r:id="rId48"/>
    <p:sldId id="309" r:id="rId49"/>
    <p:sldId id="308" r:id="rId50"/>
    <p:sldId id="307" r:id="rId51"/>
    <p:sldId id="298" r:id="rId52"/>
    <p:sldId id="312" r:id="rId53"/>
    <p:sldId id="299" r:id="rId54"/>
    <p:sldId id="314" r:id="rId55"/>
    <p:sldId id="301" r:id="rId56"/>
    <p:sldId id="294" r:id="rId57"/>
    <p:sldId id="300" r:id="rId58"/>
    <p:sldId id="313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Grandview" panose="020B0502040204020203" pitchFamily="34" charset="0"/>
      <p:regular r:id="rId62"/>
      <p:bold r:id="rId63"/>
      <p:italic r:id="rId64"/>
      <p:boldItalic r:id="rId65"/>
    </p:embeddedFont>
    <p:embeddedFont>
      <p:font typeface="Jura SemiBold" panose="020B0604020202020204" charset="0"/>
      <p:regular r:id="rId66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CCCCCC"/>
    <a:srgbClr val="191919"/>
    <a:srgbClr val="3333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D4433-F0DC-0521-B4DC-DA5066238D41}" v="1" dt="2025-10-16T17:31:47.793"/>
    <p1510:client id="{83B73C9A-23A0-D98D-071F-C4B283DD9E08}" v="6" dt="2025-10-16T05:18:20.618"/>
    <p1510:client id="{A3669E12-D674-01FE-DFA4-62B44719F7D6}" v="38" dt="2025-10-16T06:56:24.940"/>
    <p1510:client id="{B5AA667D-FE4A-FE41-B33A-70EDC13B7BF4}" v="5034" dt="2025-10-16T05:20:48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6814D-83B6-4091-989B-5715784C288A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BAA48-91EA-4431-9E2A-A15058C7A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0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8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BAA48-91EA-4431-9E2A-A15058C7A9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5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79BE-8132-456B-E9C4-16F6BB729A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68A81-DF2A-0775-37D8-F913493B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accent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37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ra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7B9AB07-180A-1A4B-C1F6-2098534DF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48496AD-D43C-A309-E394-C9FD92E3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0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ulsion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125BBB9-69F1-298B-6887-D66DEB69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919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ulsion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6937354-BD01-52D6-0568-F896F7E77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3AC691-8A42-60FD-27C1-58DC4598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9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FB8BF72-02B4-E89C-DCDF-6143A11BD2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89944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1362944-98A6-C803-8D69-F0355CD157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7F04B9B-E349-B4B4-957A-CB97269C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06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7C0-4752-AD26-53F2-56EF21064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F0310-E176-F347-2D7D-7C1C81EA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82000"/>
                  </a:schemeClr>
                </a:solidFill>
                <a:effectLst/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433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97C0-4752-AD26-53F2-56EF21064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F0310-E176-F347-2D7D-7C1C81EA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82000"/>
                  </a:schemeClr>
                </a:solidFill>
                <a:effectLst/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05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4BF4-40F3-5E33-AC84-FE47A0383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C8D3-CA83-D880-B5CE-FDB1F3CE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9E8-2ADA-171F-EEA8-1EE6CD84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4C60F-EEE5-AE15-3400-AAF0D48C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87428EF-50D8-B4EE-F5F9-97C8077993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83768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4BF4-40F3-5E33-AC84-FE47A0383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C8D3-CA83-D880-B5CE-FDB1F3CE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9E8-2ADA-171F-EEA8-1EE6CD846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0DED069-2CF9-D974-9042-FBB02D56E6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10682D-354A-090F-4268-9E94C243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6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0DA6F-489C-75A1-46DC-D6341879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79BE-8132-456B-E9C4-16F6BB729A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68A81-DF2A-0775-37D8-F913493B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914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08FD8C-0D7F-4BF3-2649-6CBB9334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BA06F-273B-7024-1946-FF04F1B07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Dark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F8E27C-41F2-7A0A-33C6-996ED378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1AB604-E8CA-CF00-1811-CADFD3A6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ECC6BC-502E-83B9-510E-8E589BF9A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5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8C3D53F-CE89-26F8-6A8F-61A6D9FE0E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3B4D36-1366-C400-8618-57357CD8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onic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DF2DD1B-A104-32FA-C4C3-1056631880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816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onic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EE51E3A-FB71-5766-1EEF-F94B9399E7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1D0675F-EFA6-CB77-5DD7-40809A6E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7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ght Dynamic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54D80-9400-9B0A-FED7-1B2C13102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603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ght Dynamic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A57436F-C87D-C0D6-89DC-C69398C415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87A60-EEEC-793E-D670-59652860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36544"/>
            <a:ext cx="2743200" cy="221456"/>
          </a:xfrm>
        </p:spPr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9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ration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8DCC-F437-4BF2-3A3B-B75EDF79A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0055-0092-3980-F841-BC8976F4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4F92-3B66-DF9F-2EC3-BCB9A37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5FB6CA4-C926-FCCD-BE03-E7100ACA6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97496"/>
            <a:ext cx="10515600" cy="39319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373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ABDA6-8703-AA2D-D556-EFF7D5C1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5EC09-A0B9-2A10-DB85-6408370F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3600E-7CEE-C67B-3E81-A7EBDC731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636544"/>
            <a:ext cx="2743200" cy="221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DA780-C10F-4A90-9301-4FE929908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0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4" r:id="rId4"/>
    <p:sldLayoutId id="2147483659" r:id="rId5"/>
    <p:sldLayoutId id="2147483665" r:id="rId6"/>
    <p:sldLayoutId id="2147483658" r:id="rId7"/>
    <p:sldLayoutId id="2147483666" r:id="rId8"/>
    <p:sldLayoutId id="2147483660" r:id="rId9"/>
    <p:sldLayoutId id="2147483667" r:id="rId10"/>
    <p:sldLayoutId id="2147483661" r:id="rId11"/>
    <p:sldLayoutId id="2147483668" r:id="rId12"/>
    <p:sldLayoutId id="2147483662" r:id="rId13"/>
    <p:sldLayoutId id="2147483669" r:id="rId14"/>
    <p:sldLayoutId id="2147483651" r:id="rId15"/>
    <p:sldLayoutId id="2147483670" r:id="rId16"/>
    <p:sldLayoutId id="2147483652" r:id="rId17"/>
    <p:sldLayoutId id="2147483671" r:id="rId18"/>
    <p:sldLayoutId id="2147483655" r:id="rId19"/>
    <p:sldLayoutId id="2147483672" r:id="rId20"/>
    <p:sldLayoutId id="2147483673" r:id="rId21"/>
    <p:sldLayoutId id="2147483674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effectLst/>
          <a:latin typeface="+mj-lt"/>
          <a:ea typeface="Jura" pitchFamily="2" charset="0"/>
          <a:cs typeface="Rubik SemiBold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0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F16-1EF7-356B-5F88-FB33C8CA4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Jura SemiBold"/>
                <a:cs typeface="Rubik SemiBold"/>
              </a:rPr>
              <a:t>Fluid Network Analysis</a:t>
            </a:r>
            <a:endParaRPr lang="en-US">
              <a:ea typeface="Jura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65DA0-0661-D4C6-FD1E-0A4A571B5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Saaketh </a:t>
            </a:r>
            <a:r>
              <a:rPr lang="en-US" err="1"/>
              <a:t>Ramoju</a:t>
            </a:r>
            <a:r>
              <a:rPr lang="en-US"/>
              <a:t> 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8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706-381E-0E20-5013-D2A7CB5B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7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Reapply the same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3B54-A35A-FBB6-46E4-989F5F42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16F2D14-D6B6-15FA-37BA-F8DB560F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61" y="1331985"/>
            <a:ext cx="9775149" cy="45227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636FD5-2351-A9CA-2EAB-A04A6AB3CF78}"/>
              </a:ext>
            </a:extLst>
          </p:cNvPr>
          <p:cNvSpPr txBox="1">
            <a:spLocks/>
          </p:cNvSpPr>
          <p:nvPr/>
        </p:nvSpPr>
        <p:spPr>
          <a:xfrm>
            <a:off x="114562" y="4828490"/>
            <a:ext cx="4480068" cy="1693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there another way to describe fluid resistance other than </a:t>
            </a:r>
            <a:r>
              <a:rPr lang="en-US" dirty="0" err="1"/>
              <a:t>CdA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7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DC5B-409D-833A-A6D5-0738065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Numerical Methods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8C857-E716-F135-F795-51D938589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3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ECA6-72F8-388C-8E9D-CFF1C7D1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68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Hardy Cross Method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B1D3D-4A06-F03A-D27A-66B221D9C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195" y="4472374"/>
                <a:ext cx="4997138" cy="1807240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Similar to Kirchoff’s, but resistances are flow-dependent and initially unknown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around a loop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nary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at each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B1D3D-4A06-F03A-D27A-66B221D9C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95" y="4472374"/>
                <a:ext cx="4997138" cy="1807240"/>
              </a:xfrm>
              <a:blipFill>
                <a:blip r:embed="rId2"/>
                <a:stretch>
                  <a:fillRect l="-1585" t="-6757" b="-30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EE9D5-67DB-D8AC-EA5F-47AF690E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E0F3EA-E83F-E32F-CF99-D4A7D250B3EA}"/>
              </a:ext>
            </a:extLst>
          </p:cNvPr>
          <p:cNvSpPr txBox="1">
            <a:spLocks/>
          </p:cNvSpPr>
          <p:nvPr/>
        </p:nvSpPr>
        <p:spPr>
          <a:xfrm>
            <a:off x="445195" y="1051085"/>
            <a:ext cx="4088921" cy="3498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Old-fashioned method, great for water/</a:t>
            </a:r>
            <a:r>
              <a:rPr lang="en-US" err="1"/>
              <a:t>hydrualic</a:t>
            </a:r>
            <a:r>
              <a:rPr lang="en-US"/>
              <a:t> networks</a:t>
            </a:r>
          </a:p>
          <a:p>
            <a:r>
              <a:rPr lang="en-US"/>
              <a:t>Good for doing hand calcs</a:t>
            </a:r>
          </a:p>
          <a:p>
            <a:r>
              <a:rPr lang="en-US"/>
              <a:t>Used by city planners and civil engineers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B383B-5F1E-D320-4A68-E1EFFDC75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03" y="880597"/>
            <a:ext cx="4865783" cy="3591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29E146-790F-5A3C-6CE0-E23E17679577}"/>
                  </a:ext>
                </a:extLst>
              </p:cNvPr>
              <p:cNvSpPr txBox="1"/>
              <p:nvPr/>
            </p:nvSpPr>
            <p:spPr>
              <a:xfrm>
                <a:off x="6944407" y="973493"/>
                <a:ext cx="2687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=8 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𝑔𝑝𝑚</m:t>
                      </m:r>
                    </m:oMath>
                  </m:oMathPara>
                </a14:m>
                <a:endParaRPr lang="en-US" sz="28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29E146-790F-5A3C-6CE0-E23E1767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07" y="973493"/>
                <a:ext cx="268733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F61BCE-6682-A597-D775-01DF20623295}"/>
                  </a:ext>
                </a:extLst>
              </p:cNvPr>
              <p:cNvSpPr txBox="1"/>
              <p:nvPr/>
            </p:nvSpPr>
            <p:spPr>
              <a:xfrm>
                <a:off x="9934546" y="3725981"/>
                <a:ext cx="212666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𝑔𝑝𝑚</m:t>
                      </m:r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F61BCE-6682-A597-D775-01DF2062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46" y="3725981"/>
                <a:ext cx="2126662" cy="307777"/>
              </a:xfrm>
              <a:prstGeom prst="rect">
                <a:avLst/>
              </a:prstGeom>
              <a:blipFill>
                <a:blip r:embed="rId5"/>
                <a:stretch>
                  <a:fillRect l="-1433" r="-573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A2B156-0404-6015-5416-625055B6F7CD}"/>
                  </a:ext>
                </a:extLst>
              </p:cNvPr>
              <p:cNvSpPr txBox="1"/>
              <p:nvPr/>
            </p:nvSpPr>
            <p:spPr>
              <a:xfrm>
                <a:off x="5241524" y="3725980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A2B156-0404-6015-5416-625055B6F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24" y="3725980"/>
                <a:ext cx="1154040" cy="307777"/>
              </a:xfrm>
              <a:prstGeom prst="rect">
                <a:avLst/>
              </a:prstGeom>
              <a:blipFill>
                <a:blip r:embed="rId6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3DF100-9C98-D24C-FF23-16289CE2E3A9}"/>
                  </a:ext>
                </a:extLst>
              </p:cNvPr>
              <p:cNvSpPr txBox="1"/>
              <p:nvPr/>
            </p:nvSpPr>
            <p:spPr>
              <a:xfrm>
                <a:off x="5241524" y="2119314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3DF100-9C98-D24C-FF23-16289CE2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24" y="2119314"/>
                <a:ext cx="1154040" cy="307777"/>
              </a:xfrm>
              <a:prstGeom prst="rect">
                <a:avLst/>
              </a:prstGeom>
              <a:blipFill>
                <a:blip r:embed="rId6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4EFBE-C685-33A4-356E-CE1273AD647B}"/>
                  </a:ext>
                </a:extLst>
              </p:cNvPr>
              <p:cNvSpPr txBox="1"/>
              <p:nvPr/>
            </p:nvSpPr>
            <p:spPr>
              <a:xfrm>
                <a:off x="10293088" y="2119313"/>
                <a:ext cx="11540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4EFBE-C685-33A4-356E-CE1273AD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088" y="2119313"/>
                <a:ext cx="1154040" cy="307777"/>
              </a:xfrm>
              <a:prstGeom prst="rect">
                <a:avLst/>
              </a:prstGeom>
              <a:blipFill>
                <a:blip r:embed="rId7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B2DF7FA2-B664-8908-3A1D-D1658D6F8E6B}"/>
              </a:ext>
            </a:extLst>
          </p:cNvPr>
          <p:cNvSpPr/>
          <p:nvPr/>
        </p:nvSpPr>
        <p:spPr>
          <a:xfrm>
            <a:off x="6588196" y="2864523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E73635-D087-8CF8-949B-B694282B228F}"/>
              </a:ext>
            </a:extLst>
          </p:cNvPr>
          <p:cNvSpPr/>
          <p:nvPr/>
        </p:nvSpPr>
        <p:spPr>
          <a:xfrm>
            <a:off x="8051436" y="2953827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67A164-28D0-2DA7-0F41-C1D9F8C36720}"/>
              </a:ext>
            </a:extLst>
          </p:cNvPr>
          <p:cNvSpPr/>
          <p:nvPr/>
        </p:nvSpPr>
        <p:spPr>
          <a:xfrm>
            <a:off x="8053738" y="1875870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A39E95-AC6E-F0D1-DEF4-7CB0C3D347B3}"/>
              </a:ext>
            </a:extLst>
          </p:cNvPr>
          <p:cNvSpPr/>
          <p:nvPr/>
        </p:nvSpPr>
        <p:spPr>
          <a:xfrm>
            <a:off x="8053738" y="3912444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D9E70-6EC6-12AE-0B19-9F721D3003DF}"/>
              </a:ext>
            </a:extLst>
          </p:cNvPr>
          <p:cNvSpPr/>
          <p:nvPr/>
        </p:nvSpPr>
        <p:spPr>
          <a:xfrm>
            <a:off x="9447661" y="2953826"/>
            <a:ext cx="486885" cy="4868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FD67A5-C64F-A9B0-EA6D-48A383307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06763"/>
              </p:ext>
            </p:extLst>
          </p:nvPr>
        </p:nvGraphicFramePr>
        <p:xfrm>
          <a:off x="5818544" y="4720566"/>
          <a:ext cx="49971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85">
                  <a:extLst>
                    <a:ext uri="{9D8B030D-6E8A-4147-A177-3AD203B41FA5}">
                      <a16:colId xmlns:a16="http://schemas.microsoft.com/office/drawing/2014/main" val="413502727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857429240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964153692"/>
                    </a:ext>
                  </a:extLst>
                </a:gridCol>
                <a:gridCol w="1249285">
                  <a:extLst>
                    <a:ext uri="{9D8B030D-6E8A-4147-A177-3AD203B41FA5}">
                      <a16:colId xmlns:a16="http://schemas.microsoft.com/office/drawing/2014/main" val="3741493666"/>
                    </a:ext>
                  </a:extLst>
                </a:gridCol>
              </a:tblGrid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Pipe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L (ft)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d(in)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133676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58525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424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451577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682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051863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583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61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902-0A2B-4AB8-723C-5C09D018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Hardy Cross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63493-E2ED-36E9-4173-76A693357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8001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CCW loops and guess Q magnitude and direction in each line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Calculate head loss with Q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(head loss)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/>
                  <a:t>Hazen-Williams (simpler for water):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4.52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1.852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4.8704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1.852</m:t>
                    </m:r>
                  </m:oMath>
                </a14:m>
                <a:endParaRPr lang="en-US" b="0">
                  <a:solidFill>
                    <a:schemeClr val="accent2"/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/>
                  <a:t>Darcy-Weisbach (general fluids, hard to 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b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Find the Q correction: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𝑑𝑄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/>
                  <a:t>, correct each Q.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Iterate until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/>
                  <a:t>values are small.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C63493-E2ED-36E9-4173-76A693357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8001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4ADFB-C1E1-74EA-08E8-2C8A7EE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453" y="5613153"/>
            <a:ext cx="10515600" cy="393192"/>
          </a:xfrm>
        </p:spPr>
        <p:txBody>
          <a:bodyPr/>
          <a:lstStyle/>
          <a:p>
            <a:r>
              <a:rPr lang="en-US"/>
              <a:t>Run the </a:t>
            </a:r>
            <a:r>
              <a:rPr lang="en-US" i="1"/>
              <a:t>Hardy Cross</a:t>
            </a:r>
            <a:r>
              <a:rPr lang="en-US"/>
              <a:t> code section to see it in 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E673F-206E-9BD6-CD81-C5AFA7DE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2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houses connected to a network&#10;&#10;AI-generated content may be incorrect.">
            <a:extLst>
              <a:ext uri="{FF2B5EF4-FFF2-40B4-BE49-F238E27FC236}">
                <a16:creationId xmlns:a16="http://schemas.microsoft.com/office/drawing/2014/main" id="{4091257B-2A08-690E-7F26-03ADD1BE48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44" y="1006665"/>
            <a:ext cx="6900766" cy="509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60A7B-AE93-F080-2920-6E1A59BC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/>
              <a:t>Hardy Cross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FE63C-F74F-7941-7A32-09998BF7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9BC7-4D62-DC59-4C01-760C21FBDB85}"/>
              </a:ext>
            </a:extLst>
          </p:cNvPr>
          <p:cNvSpPr txBox="1"/>
          <p:nvPr/>
        </p:nvSpPr>
        <p:spPr>
          <a:xfrm>
            <a:off x="3998311" y="1509851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E7C6D-87F0-E236-C32A-6DF21B887B2F}"/>
              </a:ext>
            </a:extLst>
          </p:cNvPr>
          <p:cNvSpPr txBox="1"/>
          <p:nvPr/>
        </p:nvSpPr>
        <p:spPr>
          <a:xfrm>
            <a:off x="2307535" y="2469392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EF9CDB-32BC-C253-0B3D-D62E3D194BB8}"/>
              </a:ext>
            </a:extLst>
          </p:cNvPr>
          <p:cNvSpPr txBox="1"/>
          <p:nvPr/>
        </p:nvSpPr>
        <p:spPr>
          <a:xfrm>
            <a:off x="2196126" y="5358892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F230B-24FE-E61C-AC50-82552160819E}"/>
              </a:ext>
            </a:extLst>
          </p:cNvPr>
          <p:cNvSpPr txBox="1"/>
          <p:nvPr/>
        </p:nvSpPr>
        <p:spPr>
          <a:xfrm>
            <a:off x="9096892" y="2434639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94BAF-B384-EB7F-9081-06FDAFB1C4B8}"/>
              </a:ext>
            </a:extLst>
          </p:cNvPr>
          <p:cNvSpPr txBox="1"/>
          <p:nvPr/>
        </p:nvSpPr>
        <p:spPr>
          <a:xfrm>
            <a:off x="9208301" y="5442110"/>
            <a:ext cx="2228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77DB1-F56B-2F58-2D8D-3EB2270FC49A}"/>
              </a:ext>
            </a:extLst>
          </p:cNvPr>
          <p:cNvSpPr txBox="1"/>
          <p:nvPr/>
        </p:nvSpPr>
        <p:spPr>
          <a:xfrm>
            <a:off x="2927374" y="3906431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2.67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F870C4-1512-CE55-3B66-B98D88B5BF6E}"/>
              </a:ext>
            </a:extLst>
          </p:cNvPr>
          <p:cNvSpPr txBox="1"/>
          <p:nvPr/>
        </p:nvSpPr>
        <p:spPr>
          <a:xfrm>
            <a:off x="5487812" y="2223170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1.03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149D69-1134-2AE2-14CA-2CDC22392D13}"/>
              </a:ext>
            </a:extLst>
          </p:cNvPr>
          <p:cNvSpPr txBox="1"/>
          <p:nvPr/>
        </p:nvSpPr>
        <p:spPr>
          <a:xfrm>
            <a:off x="5714484" y="3722278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2.30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7CFE4-BB7E-9141-F5AB-0D545858AD04}"/>
              </a:ext>
            </a:extLst>
          </p:cNvPr>
          <p:cNvSpPr txBox="1"/>
          <p:nvPr/>
        </p:nvSpPr>
        <p:spPr>
          <a:xfrm>
            <a:off x="5332969" y="5148522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0.67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4F6C4-6CCE-61F7-C174-0B0882D9A1DD}"/>
              </a:ext>
            </a:extLst>
          </p:cNvPr>
          <p:cNvSpPr txBox="1"/>
          <p:nvPr/>
        </p:nvSpPr>
        <p:spPr>
          <a:xfrm>
            <a:off x="8058258" y="3968499"/>
            <a:ext cx="7630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0.97</a:t>
            </a:r>
          </a:p>
        </p:txBody>
      </p:sp>
    </p:spTree>
    <p:extLst>
      <p:ext uri="{BB962C8B-B14F-4D97-AF65-F5344CB8AC3E}">
        <p14:creationId xmlns:p14="http://schemas.microsoft.com/office/powerpoint/2010/main" val="295017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B85E-2D48-C6B7-EB6F-709D1E17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8C3B-4F59-DC4C-0D66-B3A9DA7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Computerized Models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7CEA1-B43C-4AC7-74A9-09A6DDB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E1ADA-1B96-E27B-24D4-415A231F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883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With computers, Hardy Cross is bad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Computers allow for using normally tedious methods (Newton-</a:t>
            </a:r>
            <a:r>
              <a:rPr lang="en-US" dirty="0" err="1"/>
              <a:t>Rhapson</a:t>
            </a:r>
            <a:r>
              <a:rPr lang="en-US" dirty="0"/>
              <a:t>, Secant, Bisect, etc.)</a:t>
            </a:r>
          </a:p>
          <a:p>
            <a:r>
              <a:rPr lang="en-US" dirty="0"/>
              <a:t>Hardy Cross only works for steady flow, which is normally fine for simple water/hydraulic networks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Transient models require </a:t>
            </a:r>
            <a:r>
              <a:rPr lang="en-US" dirty="0" err="1"/>
              <a:t>timestepping</a:t>
            </a:r>
          </a:p>
          <a:p>
            <a:r>
              <a:rPr lang="en-US" dirty="0"/>
              <a:t>Computers can help model compressible flow, cavitation, valve actuations, temperatures, etc. (stuff you cant do by hand easily)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GFSSP, ROCETs, </a:t>
            </a:r>
            <a:r>
              <a:rPr lang="en-US" err="1">
                <a:solidFill>
                  <a:schemeClr val="accent2"/>
                </a:solidFill>
              </a:rPr>
              <a:t>Modelica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err="1">
                <a:solidFill>
                  <a:schemeClr val="accent2"/>
                </a:solidFill>
              </a:rPr>
              <a:t>Simcenter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Amesim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6097-409A-D425-D992-DD5125E0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79" y="365126"/>
            <a:ext cx="3294998" cy="2639332"/>
          </a:xfrm>
          <a:prstGeom prst="rect">
            <a:avLst/>
          </a:prstGeom>
        </p:spPr>
      </p:pic>
      <p:pic>
        <p:nvPicPr>
          <p:cNvPr id="7" name="Picture 6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DC26588E-044C-CA1C-22F6-49E629055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79" y="3247035"/>
            <a:ext cx="4205680" cy="32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279BF-CA9B-2916-43A1-F17AEE65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18E4-F2FB-7950-DFE9-B41C11D6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" y="-109328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How do we numerically find roots?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EC0C6-6B8C-94F9-A642-6A5E633F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77391-BE9C-B1DE-D82E-52235965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221776"/>
            <a:ext cx="5152845" cy="1332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For simple functions, finding roots is easy (quadratic formula, Vieta's, etc.)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E148B60-762D-263F-3295-FEB05540969E}"/>
              </a:ext>
            </a:extLst>
          </p:cNvPr>
          <p:cNvSpPr txBox="1">
            <a:spLocks/>
          </p:cNvSpPr>
          <p:nvPr/>
        </p:nvSpPr>
        <p:spPr>
          <a:xfrm>
            <a:off x="6094562" y="1216025"/>
            <a:ext cx="5152845" cy="1332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</a:rPr>
              <a:t>Have to use root finding methods for </a:t>
            </a:r>
            <a:r>
              <a:rPr lang="en-US" sz="2400" b="1">
                <a:solidFill>
                  <a:schemeClr val="accent1"/>
                </a:solidFill>
              </a:rPr>
              <a:t>heavily </a:t>
            </a:r>
            <a:r>
              <a:rPr lang="en-US" sz="2400">
                <a:solidFill>
                  <a:schemeClr val="accent1"/>
                </a:solidFill>
              </a:rPr>
              <a:t>nonlinear equations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6CCB382A-0D3B-0192-1565-BF727D4F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95" y="2386641"/>
            <a:ext cx="4013044" cy="3421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3B4A16-ECDA-E781-D60A-3B07DD77A212}"/>
                  </a:ext>
                </a:extLst>
              </p:cNvPr>
              <p:cNvSpPr txBox="1"/>
              <p:nvPr/>
            </p:nvSpPr>
            <p:spPr>
              <a:xfrm>
                <a:off x="5585522" y="1987590"/>
                <a:ext cx="626472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b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3B4A16-ECDA-E781-D60A-3B07DD77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522" y="1987590"/>
                <a:ext cx="626472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20501-5C56-BA1F-C6C4-D7F0BA85E62F}"/>
                  </a:ext>
                </a:extLst>
              </p:cNvPr>
              <p:cNvSpPr txBox="1"/>
              <p:nvPr/>
            </p:nvSpPr>
            <p:spPr>
              <a:xfrm>
                <a:off x="5599643" y="2779905"/>
                <a:ext cx="6155870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𝑎𝑚𝑏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720501-5C56-BA1F-C6C4-D7F0BA85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43" y="2779905"/>
                <a:ext cx="6155870" cy="61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B83A8-2F1A-B728-4027-687F7378BD0E}"/>
                  </a:ext>
                </a:extLst>
              </p:cNvPr>
              <p:cNvSpPr txBox="1"/>
              <p:nvPr/>
            </p:nvSpPr>
            <p:spPr>
              <a:xfrm>
                <a:off x="5639951" y="3554152"/>
                <a:ext cx="6155870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B83A8-2F1A-B728-4027-687F7378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51" y="3554152"/>
                <a:ext cx="6155870" cy="614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8D1DE679-ACA2-D3CF-FBA4-9CED60E23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22" y="4328399"/>
            <a:ext cx="3620407" cy="22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2FDA-AA5B-AEC3-3767-5EDAAE89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Newton's Method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EC9F9-A8A8-568B-8B09-6071A1A0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alculus I - Newton's Method">
            <a:extLst>
              <a:ext uri="{FF2B5EF4-FFF2-40B4-BE49-F238E27FC236}">
                <a16:creationId xmlns:a16="http://schemas.microsoft.com/office/drawing/2014/main" id="{E918CFC6-98C5-A38F-BFCA-2557E8F5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9" y="1827581"/>
            <a:ext cx="5992482" cy="346162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0FAD979-E44A-96D3-D232-D5731C90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954" y="1710606"/>
            <a:ext cx="5886092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en-US" sz="2000"/>
              <a:t>Pick reasonable starting point</a:t>
            </a:r>
          </a:p>
          <a:p>
            <a:pPr marL="514350" indent="-514350">
              <a:buAutoNum type="arabicParenR"/>
            </a:pPr>
            <a:r>
              <a:rPr lang="en-US" sz="2000"/>
              <a:t>Find the derivative at that point</a:t>
            </a:r>
          </a:p>
          <a:p>
            <a:pPr marL="514350" indent="-514350">
              <a:buAutoNum type="arabicParenR"/>
            </a:pPr>
            <a:r>
              <a:rPr lang="en-US" sz="2000"/>
              <a:t>Find the root of the tangent</a:t>
            </a:r>
          </a:p>
          <a:p>
            <a:pPr marL="514350" indent="-514350">
              <a:buAutoNum type="arabicParenR"/>
            </a:pPr>
            <a:r>
              <a:rPr lang="en-US" sz="2000"/>
              <a:t>Find the new value of the function at that root</a:t>
            </a:r>
          </a:p>
          <a:p>
            <a:pPr marL="514350" indent="-514350">
              <a:buAutoNum type="arabicParenR"/>
            </a:pPr>
            <a:r>
              <a:rPr lang="en-US" sz="2000"/>
              <a:t>Repeat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510BA-E6A9-1C12-C475-21CD8ECF3753}"/>
                  </a:ext>
                </a:extLst>
              </p:cNvPr>
              <p:cNvSpPr txBox="1"/>
              <p:nvPr/>
            </p:nvSpPr>
            <p:spPr>
              <a:xfrm>
                <a:off x="7434942" y="4378401"/>
                <a:ext cx="2649956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510BA-E6A9-1C12-C475-21CD8ECF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42" y="4378401"/>
                <a:ext cx="2649956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9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3F60-00D4-7F87-3023-6DBF2807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Newton’s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3B23-2ACE-4EE3-9B63-4DEB630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545286" cy="13255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if you have a system of equations?</a:t>
            </a:r>
          </a:p>
          <a:p>
            <a:r>
              <a:rPr lang="en-US"/>
              <a:t>Each equation is a function of multiple variables</a:t>
            </a:r>
          </a:p>
          <a:p>
            <a:r>
              <a:rPr lang="en-US"/>
              <a:t>Vector Function: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A6854-18A1-4330-32FA-4553480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558DDA-5A9F-DCB6-7101-0FC606D8F374}"/>
                  </a:ext>
                </a:extLst>
              </p:cNvPr>
              <p:cNvSpPr txBox="1"/>
              <p:nvPr/>
            </p:nvSpPr>
            <p:spPr>
              <a:xfrm>
                <a:off x="1371600" y="3585435"/>
                <a:ext cx="5064177" cy="134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⋯)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⋯)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558DDA-5A9F-DCB6-7101-0FC606D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85435"/>
                <a:ext cx="5064177" cy="1346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Multivariate Newton's Method - Value-at-Risk: Theory and Practice">
            <a:extLst>
              <a:ext uri="{FF2B5EF4-FFF2-40B4-BE49-F238E27FC236}">
                <a16:creationId xmlns:a16="http://schemas.microsoft.com/office/drawing/2014/main" id="{8DA7525E-3A2B-DE73-99B8-6FE22B16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64" y="2998916"/>
            <a:ext cx="4182836" cy="27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20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96EC-BF6F-FAE0-7FF5-7E93B1D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Newton’s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A76C-1568-36B0-9F0D-598EF2C3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714" cy="1172126"/>
          </a:xfrm>
        </p:spPr>
        <p:txBody>
          <a:bodyPr/>
          <a:lstStyle/>
          <a:p>
            <a:r>
              <a:rPr lang="en-US"/>
              <a:t>You may have seen this before…</a:t>
            </a:r>
          </a:p>
          <a:p>
            <a:r>
              <a:rPr lang="en-US"/>
              <a:t>Jacobian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7720D-179D-E113-590B-1E28DFA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B7963-332C-1CBA-7444-5DCF78FDE975}"/>
                  </a:ext>
                </a:extLst>
              </p:cNvPr>
              <p:cNvSpPr txBox="1"/>
              <p:nvPr/>
            </p:nvSpPr>
            <p:spPr>
              <a:xfrm>
                <a:off x="6008913" y="922111"/>
                <a:ext cx="6096000" cy="227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…)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…)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B7963-332C-1CBA-7444-5DCF78FD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3" y="922111"/>
                <a:ext cx="6096000" cy="2279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8D5AC1-AF6A-D7ED-7E9C-24AA0FC49B50}"/>
              </a:ext>
            </a:extLst>
          </p:cNvPr>
          <p:cNvSpPr txBox="1">
            <a:spLocks/>
          </p:cNvSpPr>
          <p:nvPr/>
        </p:nvSpPr>
        <p:spPr>
          <a:xfrm>
            <a:off x="838200" y="3153978"/>
            <a:ext cx="7717971" cy="278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It’s important to give a good first guess</a:t>
            </a:r>
          </a:p>
          <a:p>
            <a:r>
              <a:rPr lang="en-US"/>
              <a:t>Other method’s (e.g. bisect) only need a starting range</a:t>
            </a:r>
          </a:p>
          <a:p>
            <a:r>
              <a:rPr lang="en-US" b="1" err="1">
                <a:solidFill>
                  <a:schemeClr val="accent2"/>
                </a:solidFill>
              </a:rPr>
              <a:t>scipy</a:t>
            </a:r>
            <a:r>
              <a:rPr lang="en-US"/>
              <a:t> is good Python package for these</a:t>
            </a:r>
          </a:p>
          <a:p>
            <a:pPr lvl="1"/>
            <a:r>
              <a:rPr lang="en-US"/>
              <a:t>MATLAB has these built in</a:t>
            </a:r>
          </a:p>
          <a:p>
            <a:pPr lvl="1"/>
            <a:r>
              <a:rPr lang="en-US"/>
              <a:t>(Please use python)</a:t>
            </a:r>
          </a:p>
          <a:p>
            <a:pPr lvl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B9DEE-209D-D44E-F487-93652063D9EC}"/>
                  </a:ext>
                </a:extLst>
              </p:cNvPr>
              <p:cNvSpPr txBox="1"/>
              <p:nvPr/>
            </p:nvSpPr>
            <p:spPr>
              <a:xfrm>
                <a:off x="6389914" y="3344464"/>
                <a:ext cx="6096000" cy="57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B9DEE-209D-D44E-F487-93652063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914" y="3344464"/>
                <a:ext cx="6096000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1F18CB96-1893-5527-2569-D0E3B74E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43" y="4383907"/>
            <a:ext cx="3766457" cy="15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0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CCA2-1BBC-AAE9-F85E-59201D6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E704-F853-7991-DE96-2E8B20DD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Develop an intuition for pressure and flow</a:t>
            </a:r>
          </a:p>
          <a:p>
            <a:r>
              <a:rPr lang="en-US"/>
              <a:t>Understand relationships between pressure and flow</a:t>
            </a:r>
          </a:p>
          <a:p>
            <a:r>
              <a:rPr lang="en-US"/>
              <a:t>Learn some of the basic math behind fluid network modeling</a:t>
            </a:r>
          </a:p>
          <a:p>
            <a:r>
              <a:rPr lang="en-US"/>
              <a:t>Apply conservation laws to solve a system</a:t>
            </a:r>
          </a:p>
          <a:p>
            <a:r>
              <a:rPr lang="en-US"/>
              <a:t>Differentiate between steady and transient solving methods</a:t>
            </a:r>
          </a:p>
          <a:p>
            <a:r>
              <a:rPr lang="en-US"/>
              <a:t>Discuss limitations with fluid properties</a:t>
            </a:r>
          </a:p>
          <a:p>
            <a:r>
              <a:rPr lang="en-US"/>
              <a:t>Explore some unique fluid phenomena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57FF1-6BEE-4822-AE09-E311795A3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B7BE7-F1EC-8573-712D-7C42F3D6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965C-0571-AF1C-47E6-0A713B82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Timestepping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11DA-9F9C-6288-6BDF-A1E569B2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457" y="1792968"/>
            <a:ext cx="6183086" cy="4351338"/>
          </a:xfrm>
        </p:spPr>
        <p:txBody>
          <a:bodyPr/>
          <a:lstStyle/>
          <a:p>
            <a:r>
              <a:rPr lang="en-US"/>
              <a:t>Root solvers are best for steady-state</a:t>
            </a:r>
          </a:p>
          <a:p>
            <a:pPr lvl="1"/>
            <a:r>
              <a:rPr lang="en-US"/>
              <a:t>You give an initial guess, </a:t>
            </a:r>
            <a:r>
              <a:rPr lang="en-US" u="sng"/>
              <a:t>boundary value problems</a:t>
            </a:r>
          </a:p>
          <a:p>
            <a:r>
              <a:rPr lang="en-US"/>
              <a:t>Most transient (unsteady) solvers are </a:t>
            </a:r>
            <a:r>
              <a:rPr lang="en-US" u="sng"/>
              <a:t>initial value problems</a:t>
            </a:r>
          </a:p>
          <a:p>
            <a:pPr lvl="1"/>
            <a:r>
              <a:rPr lang="en-US"/>
              <a:t>You give starting values, not guesses</a:t>
            </a:r>
          </a:p>
          <a:p>
            <a:pPr lvl="1"/>
            <a:r>
              <a:rPr lang="en-US"/>
              <a:t>The accuracy and ”stability” of time stepping methods really depends on the situation</a:t>
            </a:r>
          </a:p>
          <a:p>
            <a:pPr lvl="1"/>
            <a:r>
              <a:rPr lang="en-US"/>
              <a:t>Again, use </a:t>
            </a:r>
            <a:r>
              <a:rPr lang="en-US" b="1" err="1">
                <a:solidFill>
                  <a:schemeClr val="accent2"/>
                </a:solidFill>
              </a:rPr>
              <a:t>scipy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9EFAA-1167-E314-C88C-365D3B94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20</a:t>
            </a:fld>
            <a:endParaRPr lang="en-US"/>
          </a:p>
        </p:txBody>
      </p:sp>
      <p:pic>
        <p:nvPicPr>
          <p:cNvPr id="2052" name="Picture 4" descr="Numerical Methods - Euler Method Part 2 | San Joaquin Delta College">
            <a:extLst>
              <a:ext uri="{FF2B5EF4-FFF2-40B4-BE49-F238E27FC236}">
                <a16:creationId xmlns:a16="http://schemas.microsoft.com/office/drawing/2014/main" id="{BAC16C3C-907E-25D2-E88C-95466184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" y="1368426"/>
            <a:ext cx="4348842" cy="26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fferential Equations - Euler's Method">
            <a:extLst>
              <a:ext uri="{FF2B5EF4-FFF2-40B4-BE49-F238E27FC236}">
                <a16:creationId xmlns:a16="http://schemas.microsoft.com/office/drawing/2014/main" id="{3A837367-3C08-D6BA-36EC-9880A3AF8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34589"/>
            <a:ext cx="3897086" cy="24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A1B9-EC90-0E5F-FEDA-7EE899BA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166"/>
            <a:ext cx="10515600" cy="1325563"/>
          </a:xfrm>
        </p:spPr>
        <p:txBody>
          <a:bodyPr/>
          <a:lstStyle/>
          <a:p>
            <a:r>
              <a:rPr lang="en-US" err="1"/>
              <a:t>Timestepping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F3A92-8A99-F48A-47C3-E2F26BD53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047939"/>
            <a:ext cx="10515600" cy="393192"/>
          </a:xfrm>
        </p:spPr>
        <p:txBody>
          <a:bodyPr/>
          <a:lstStyle/>
          <a:p>
            <a:r>
              <a:rPr lang="en-US"/>
              <a:t>Which method should we choose?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009C1-761B-E676-7326-61856995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B1D41-BDF3-A9C4-E107-5BBF213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20" y="1809604"/>
            <a:ext cx="2553624" cy="476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Forward Euler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F0098B4-D0F3-ACD5-F695-DD462FAED32B}"/>
              </a:ext>
            </a:extLst>
          </p:cNvPr>
          <p:cNvSpPr txBox="1">
            <a:spLocks/>
          </p:cNvSpPr>
          <p:nvPr/>
        </p:nvSpPr>
        <p:spPr>
          <a:xfrm>
            <a:off x="4533370" y="1809603"/>
            <a:ext cx="2869964" cy="476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Backward Euler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072A2C0-FAD9-0D81-DB3B-4590D4AE50E9}"/>
              </a:ext>
            </a:extLst>
          </p:cNvPr>
          <p:cNvSpPr txBox="1">
            <a:spLocks/>
          </p:cNvSpPr>
          <p:nvPr/>
        </p:nvSpPr>
        <p:spPr>
          <a:xfrm>
            <a:off x="8784044" y="1757596"/>
            <a:ext cx="2869964" cy="476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Runge-</a:t>
            </a:r>
            <a:r>
              <a:rPr lang="en-US" err="1">
                <a:solidFill>
                  <a:schemeClr val="accent2"/>
                </a:solidFill>
              </a:rPr>
              <a:t>Kutta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26" name="Picture 2" descr="The forward Euler method">
            <a:extLst>
              <a:ext uri="{FF2B5EF4-FFF2-40B4-BE49-F238E27FC236}">
                <a16:creationId xmlns:a16="http://schemas.microsoft.com/office/drawing/2014/main" id="{1FEB80D6-23FC-89D9-DE56-EB0EDDE9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8" y="2777295"/>
            <a:ext cx="3566742" cy="2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35546E-C3E0-D78E-BB58-A0A8F16A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32" y="2777295"/>
            <a:ext cx="4462935" cy="24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nge–Kutta methods - Wikipedia">
            <a:extLst>
              <a:ext uri="{FF2B5EF4-FFF2-40B4-BE49-F238E27FC236}">
                <a16:creationId xmlns:a16="http://schemas.microsoft.com/office/drawing/2014/main" id="{2B645717-FB1E-B72F-FC23-8808164E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32" y="2300899"/>
            <a:ext cx="3148988" cy="31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50F453-AC55-706B-BAAB-6421731F7B29}"/>
              </a:ext>
            </a:extLst>
          </p:cNvPr>
          <p:cNvSpPr txBox="1">
            <a:spLocks/>
          </p:cNvSpPr>
          <p:nvPr/>
        </p:nvSpPr>
        <p:spPr>
          <a:xfrm>
            <a:off x="139258" y="5449887"/>
            <a:ext cx="3242920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Simple, but stable only for a few cases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67EF4-3B60-9F23-101B-D147F1C70CC4}"/>
              </a:ext>
            </a:extLst>
          </p:cNvPr>
          <p:cNvSpPr txBox="1">
            <a:spLocks/>
          </p:cNvSpPr>
          <p:nvPr/>
        </p:nvSpPr>
        <p:spPr>
          <a:xfrm>
            <a:off x="3706000" y="5336986"/>
            <a:ext cx="4215128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Unconditionally stable, more computation power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25D336-9F8A-310A-F52C-EF0BBD820B11}"/>
              </a:ext>
            </a:extLst>
          </p:cNvPr>
          <p:cNvSpPr txBox="1">
            <a:spLocks/>
          </p:cNvSpPr>
          <p:nvPr/>
        </p:nvSpPr>
        <p:spPr>
          <a:xfrm>
            <a:off x="8463450" y="5516795"/>
            <a:ext cx="4215128" cy="730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Predictor-corrector method</a:t>
            </a:r>
          </a:p>
        </p:txBody>
      </p:sp>
    </p:spTree>
    <p:extLst>
      <p:ext uri="{BB962C8B-B14F-4D97-AF65-F5344CB8AC3E}">
        <p14:creationId xmlns:p14="http://schemas.microsoft.com/office/powerpoint/2010/main" val="72211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537E-BD95-3723-EAE5-0BB56AE1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Differential-Algebraic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D6DC-9D96-B287-BA38-D4CDF059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03" y="1690688"/>
            <a:ext cx="42515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Sometimes you want to enforce certain property while you iterate or timestep</a:t>
            </a:r>
          </a:p>
          <a:p>
            <a:pPr lvl="1"/>
            <a:r>
              <a:rPr lang="en-US"/>
              <a:t>For example, you have PT data from a test and you want the pressure at a node match the pressure trace over time.</a:t>
            </a:r>
          </a:p>
          <a:p>
            <a:pPr lvl="1"/>
            <a:r>
              <a:rPr lang="en-US"/>
              <a:t>You would need to decouple your pressure value from conservation equations and let it define the system</a:t>
            </a:r>
          </a:p>
          <a:p>
            <a:pPr lvl="1"/>
            <a:r>
              <a:rPr lang="en-US"/>
              <a:t>You have to “trade” a variable to fix 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C5C9A-32A7-1137-4281-A51AE9BD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close-up of a cylinder&#10;&#10;AI-generated content may be incorrect.">
            <a:extLst>
              <a:ext uri="{FF2B5EF4-FFF2-40B4-BE49-F238E27FC236}">
                <a16:creationId xmlns:a16="http://schemas.microsoft.com/office/drawing/2014/main" id="{DB386FA4-82A4-4684-E59B-477071AF4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63" y="3577421"/>
            <a:ext cx="6172200" cy="208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9D5F3BD-8992-006A-78F9-3D3983201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5480" y="1556687"/>
                <a:ext cx="6172200" cy="13746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2"/>
                    </a:solidFill>
                  </a:rPr>
                  <a:t>“Balance”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𝐶𝐻𝑃𝑇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>
                    <a:solidFill>
                      <a:schemeClr val="accent2"/>
                    </a:solidFill>
                  </a:rPr>
                  <a:t>Make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is actually dependent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accent2"/>
                    </a:solidFill>
                  </a:rPr>
                  <a:t> or else this wont work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9D5F3BD-8992-006A-78F9-3D398320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80" y="1556687"/>
                <a:ext cx="6172200" cy="1374660"/>
              </a:xfrm>
              <a:prstGeom prst="rect">
                <a:avLst/>
              </a:prstGeom>
              <a:blipFill>
                <a:blip r:embed="rId3"/>
                <a:stretch>
                  <a:fillRect l="-1779" t="-7965" r="-1186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D6F950-481D-C850-3EBE-CCB21FB4665F}"/>
                  </a:ext>
                </a:extLst>
              </p:cNvPr>
              <p:cNvSpPr txBox="1"/>
              <p:nvPr/>
            </p:nvSpPr>
            <p:spPr>
              <a:xfrm>
                <a:off x="6508216" y="5329671"/>
                <a:ext cx="7739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D6F950-481D-C850-3EBE-CCB21FB46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16" y="5329671"/>
                <a:ext cx="773934" cy="461665"/>
              </a:xfrm>
              <a:prstGeom prst="rect">
                <a:avLst/>
              </a:prstGeom>
              <a:blipFill>
                <a:blip r:embed="rId4"/>
                <a:stretch>
                  <a:fillRect l="-236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660BD-387E-9B07-8C03-B676ABEC7A3B}"/>
                  </a:ext>
                </a:extLst>
              </p:cNvPr>
              <p:cNvSpPr txBox="1"/>
              <p:nvPr/>
            </p:nvSpPr>
            <p:spPr>
              <a:xfrm>
                <a:off x="10723085" y="3659932"/>
                <a:ext cx="9345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𝐶𝐻𝑃𝑇</m:t>
                    </m:r>
                  </m:oMath>
                </a14:m>
                <a:r>
                  <a:rPr lang="en-US" sz="240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660BD-387E-9B07-8C03-B676ABEC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085" y="3659932"/>
                <a:ext cx="934595" cy="461665"/>
              </a:xfrm>
              <a:prstGeom prst="rect">
                <a:avLst/>
              </a:prstGeom>
              <a:blipFill>
                <a:blip r:embed="rId5"/>
                <a:stretch>
                  <a:fillRect l="-1307" r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42A2BBC-A3B6-D118-EEC6-013EB8493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54" y="6011837"/>
            <a:ext cx="2169556" cy="6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5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52FD-9ADA-E918-BF3F-DDFFDF84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5451F-D954-FE28-6865-A145AEC1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5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0111-A0A6-C49E-1E67-CD1EBC977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4D28-5D69-B633-E1C5-BDEF46F0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Conservation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2F984-1F09-0ECC-07EB-364507E0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steady flow, what goes in, must come out</a:t>
            </a:r>
          </a:p>
          <a:p>
            <a:r>
              <a:rPr lang="en-US"/>
              <a:t>For unsteady (transient) flow, we can have buildup or drainage</a:t>
            </a:r>
          </a:p>
          <a:p>
            <a:r>
              <a:rPr lang="en-US">
                <a:solidFill>
                  <a:schemeClr val="accent1"/>
                </a:solidFill>
              </a:rPr>
              <a:t>What are the conservation equations we care about?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3B03-2370-F71F-8F79-320BCB6D1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54453-A209-A5D5-96AC-E962CB87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0E6CA-E5BA-13E1-F13D-D5E5173CAC2C}"/>
                  </a:ext>
                </a:extLst>
              </p:cNvPr>
              <p:cNvSpPr txBox="1"/>
              <p:nvPr/>
            </p:nvSpPr>
            <p:spPr>
              <a:xfrm>
                <a:off x="2743200" y="3916496"/>
                <a:ext cx="6244402" cy="1527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𝜌𝛽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80E6CA-E5BA-13E1-F13D-D5E5173C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916496"/>
                <a:ext cx="6244402" cy="1527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3DC9537-5126-0C43-30AB-046C1F63392E}"/>
              </a:ext>
            </a:extLst>
          </p:cNvPr>
          <p:cNvSpPr txBox="1"/>
          <p:nvPr/>
        </p:nvSpPr>
        <p:spPr>
          <a:xfrm>
            <a:off x="3283027" y="5625734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(Reynold’s Transport Theorem, Integral Form)</a:t>
            </a:r>
          </a:p>
        </p:txBody>
      </p:sp>
    </p:spTree>
    <p:extLst>
      <p:ext uri="{BB962C8B-B14F-4D97-AF65-F5344CB8AC3E}">
        <p14:creationId xmlns:p14="http://schemas.microsoft.com/office/powerpoint/2010/main" val="72725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E57F-FC21-0B54-B1DC-BFF91649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0497-E57E-AB82-94EA-7E5087D7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615"/>
            <a:ext cx="10515600" cy="1325563"/>
          </a:xfrm>
        </p:spPr>
        <p:txBody>
          <a:bodyPr/>
          <a:lstStyle/>
          <a:p>
            <a:r>
              <a:rPr lang="en-US"/>
              <a:t>Conservation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295C-0579-102A-23EA-46B8419B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40707"/>
            <a:ext cx="8801559" cy="1193549"/>
          </a:xfrm>
        </p:spPr>
        <p:txBody>
          <a:bodyPr/>
          <a:lstStyle/>
          <a:p>
            <a:r>
              <a:rPr lang="en-US"/>
              <a:t>How many equations will we need for each node?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0F6E1-9F1E-1A01-61CD-DDBC6105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833A2-DFD8-0C01-307F-72803A05F95A}"/>
                  </a:ext>
                </a:extLst>
              </p:cNvPr>
              <p:cNvSpPr txBox="1"/>
              <p:nvPr/>
            </p:nvSpPr>
            <p:spPr>
              <a:xfrm>
                <a:off x="1123721" y="1141942"/>
                <a:ext cx="2200089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833A2-DFD8-0C01-307F-72803A05F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21" y="1141942"/>
                <a:ext cx="2200089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4CAB2-C3FF-D6FE-2035-C2F4836159DA}"/>
                  </a:ext>
                </a:extLst>
              </p:cNvPr>
              <p:cNvSpPr txBox="1"/>
              <p:nvPr/>
            </p:nvSpPr>
            <p:spPr>
              <a:xfrm>
                <a:off x="1081366" y="2450240"/>
                <a:ext cx="4157613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𝑓𝑜𝑟𝑐𝑒𝑠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4CAB2-C3FF-D6FE-2035-C2F48361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66" y="2450240"/>
                <a:ext cx="4157613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54D06-7C63-6D30-52CE-26F758685E45}"/>
                  </a:ext>
                </a:extLst>
              </p:cNvPr>
              <p:cNvSpPr txBox="1"/>
              <p:nvPr/>
            </p:nvSpPr>
            <p:spPr>
              <a:xfrm>
                <a:off x="1123721" y="3758539"/>
                <a:ext cx="5205015" cy="1112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54D06-7C63-6D30-52CE-26F75868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21" y="3758539"/>
                <a:ext cx="5205015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0F1254-9F49-5B1C-5BB7-C3F5F9C31B29}"/>
                  </a:ext>
                </a:extLst>
              </p:cNvPr>
              <p:cNvSpPr txBox="1"/>
              <p:nvPr/>
            </p:nvSpPr>
            <p:spPr>
              <a:xfrm>
                <a:off x="6918470" y="1417293"/>
                <a:ext cx="222855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rad>
                    </m:oMath>
                  </m:oMathPara>
                </a14:m>
                <a:endParaRPr lang="en-US" sz="2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0F1254-9F49-5B1C-5BB7-C3F5F9C3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70" y="1417293"/>
                <a:ext cx="2228559" cy="447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EF9DF5-8D39-CC20-72B3-4A77172E1B57}"/>
              </a:ext>
            </a:extLst>
          </p:cNvPr>
          <p:cNvCxnSpPr>
            <a:stCxn id="6" idx="3"/>
          </p:cNvCxnSpPr>
          <p:nvPr/>
        </p:nvCxnSpPr>
        <p:spPr>
          <a:xfrm>
            <a:off x="3323810" y="1688502"/>
            <a:ext cx="33303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C81DD1-4272-ED9B-D5DD-E4D78BFFA053}"/>
              </a:ext>
            </a:extLst>
          </p:cNvPr>
          <p:cNvCxnSpPr>
            <a:stCxn id="7" idx="3"/>
          </p:cNvCxnSpPr>
          <p:nvPr/>
        </p:nvCxnSpPr>
        <p:spPr>
          <a:xfrm flipV="1">
            <a:off x="5238979" y="2029201"/>
            <a:ext cx="1415209" cy="967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A51403-DBC5-B16A-DBA8-3D49555EA704}"/>
              </a:ext>
            </a:extLst>
          </p:cNvPr>
          <p:cNvSpPr txBox="1">
            <a:spLocks/>
          </p:cNvSpPr>
          <p:nvPr/>
        </p:nvSpPr>
        <p:spPr>
          <a:xfrm>
            <a:off x="6918470" y="2235062"/>
            <a:ext cx="3363491" cy="1325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an incompressible “branch”, mass and momentum are used in conjunction to get </a:t>
            </a:r>
            <a:r>
              <a:rPr lang="en-US" err="1"/>
              <a:t>mdot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441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64F7-150C-3CC5-2E48-96A4F82D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601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F654-ED0B-397B-ABD5-A20E0CD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247"/>
            <a:ext cx="10515600" cy="520968"/>
          </a:xfrm>
        </p:spPr>
        <p:txBody>
          <a:bodyPr/>
          <a:lstStyle/>
          <a:p>
            <a:r>
              <a:rPr lang="en-US"/>
              <a:t>How do we “solve” the system?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173E9-9D54-6184-C332-710DDC4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 descr="A black screen with red arrows and a black background&#10;&#10;AI-generated content may be incorrect.">
            <a:extLst>
              <a:ext uri="{FF2B5EF4-FFF2-40B4-BE49-F238E27FC236}">
                <a16:creationId xmlns:a16="http://schemas.microsoft.com/office/drawing/2014/main" id="{510A70F1-6B33-1D57-452D-163FDA4D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742910"/>
            <a:ext cx="7435161" cy="4433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BB7272-90F7-CD2F-6172-61EA7700E51A}"/>
                  </a:ext>
                </a:extLst>
              </p:cNvPr>
              <p:cNvSpPr txBox="1"/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BB7272-90F7-CD2F-6172-61EA7700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28" y="3001962"/>
                <a:ext cx="11088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EF879D-A24D-8ED2-DBF2-28835D388D40}"/>
                  </a:ext>
                </a:extLst>
              </p:cNvPr>
              <p:cNvSpPr txBox="1"/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EF879D-A24D-8ED2-DBF2-28835D3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80" y="4642689"/>
                <a:ext cx="10558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7D60C-9C07-7729-8FA7-F038CF90C7FE}"/>
                  </a:ext>
                </a:extLst>
              </p:cNvPr>
              <p:cNvSpPr txBox="1"/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7D60C-9C07-7729-8FA7-F038CF90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0" y="5297310"/>
                <a:ext cx="99411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84A7F-B685-978B-6394-B889B5BC9CF8}"/>
                  </a:ext>
                </a:extLst>
              </p:cNvPr>
              <p:cNvSpPr txBox="1"/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84A7F-B685-978B-6394-B889B5BC9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21" y="4658294"/>
                <a:ext cx="81285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611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C18E-075B-72AF-7C3D-8D79366B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429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E02F6-F14C-F75A-C6BF-34FDC9784F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913" y="2623059"/>
                <a:ext cx="10515600" cy="4351338"/>
              </a:xfrm>
            </p:spPr>
            <p:txBody>
              <a:bodyPr/>
              <a:lstStyle/>
              <a:p>
                <a:r>
                  <a:rPr lang="en-US"/>
                  <a:t>Define nodes and branches:</a:t>
                </a:r>
              </a:p>
              <a:p>
                <a:pPr lvl="1"/>
                <a:r>
                  <a:rPr lang="en-US" u="sng"/>
                  <a:t>Node</a:t>
                </a:r>
                <a:r>
                  <a:rPr lang="en-US"/>
                  <a:t>: O-Dimensional control volume with a set mass and thermodynamic properties (u, h, P, T, etc.)</a:t>
                </a:r>
              </a:p>
              <a:p>
                <a:pPr lvl="1"/>
                <a:r>
                  <a:rPr lang="en-US" u="sng"/>
                  <a:t>Branch</a:t>
                </a:r>
                <a:r>
                  <a:rPr lang="en-US"/>
                  <a:t>: 1-Dimensional control volume that carries flow properties as a state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, Q, etc.)</a:t>
                </a:r>
              </a:p>
              <a:p>
                <a:r>
                  <a:rPr lang="en-US"/>
                  <a:t>Steady State: properties are time-independent:</a:t>
                </a:r>
              </a:p>
              <a:p>
                <a:pPr lvl="1"/>
                <a:r>
                  <a:rPr lang="en-US"/>
                  <a:t>We are solving for the set of node properties that the system will exhibit when it has no tendency to change due to internal or external forces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E02F6-F14C-F75A-C6BF-34FDC9784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913" y="2623059"/>
                <a:ext cx="10515600" cy="4351338"/>
              </a:xfrm>
              <a:blipFill>
                <a:blip r:embed="rId3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5B13A-E3E9-803B-F086-2AE7778A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Basic Course of Thermo-Fluid Analysis 07: Chapter 3 Basics of Flow - 3.2.2  Steady state and transient state, 3.2.3 Bernoulli's theory｜List">
            <a:extLst>
              <a:ext uri="{FF2B5EF4-FFF2-40B4-BE49-F238E27FC236}">
                <a16:creationId xmlns:a16="http://schemas.microsoft.com/office/drawing/2014/main" id="{F99E3AC2-B5BA-544C-9DFB-047B14C7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62" y="121184"/>
            <a:ext cx="4059051" cy="278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3669-75FB-8606-A6D5-D2AE6EFC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4CDD-9184-4C16-91B2-F73833931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your nodes and the node properties you wish to solve for (usually will be pressure and something else)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Set up the </a:t>
                </a:r>
                <a:r>
                  <a:rPr lang="en-US" i="1"/>
                  <a:t>residual </a:t>
                </a:r>
                <a:r>
                  <a:rPr lang="en-US"/>
                  <a:t>equations for each node: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accent5"/>
                    </a:solidFill>
                  </a:rPr>
                  <a:t>Set all residuals equal to zero and use a root solver to find the value of P and other variables that satisfy the system of equations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err="1">
                    <a:solidFill>
                      <a:schemeClr val="accent5"/>
                    </a:solidFill>
                  </a:rPr>
                  <a:t>Netwon’s</a:t>
                </a:r>
                <a:r>
                  <a:rPr lang="en-US">
                    <a:solidFill>
                      <a:schemeClr val="accent5"/>
                    </a:solidFill>
                  </a:rPr>
                  <a:t> Method, Bisect, etc.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accent5"/>
                    </a:solidFill>
                  </a:rPr>
                  <a:t>You will need to provide initial guesses or brackets for every independent variable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4CDD-9184-4C16-91B2-F73833931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9204A-F971-5838-B4D5-430A18693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380-261E-D376-3F0D-A55DCD36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1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8155-FF30-B71C-403A-2C305E2C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8" y="-77979"/>
            <a:ext cx="10515600" cy="1325563"/>
          </a:xfrm>
        </p:spPr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7F36C-EF32-124E-BA9D-F126CF627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810" y="945345"/>
            <a:ext cx="10515600" cy="393192"/>
          </a:xfrm>
        </p:spPr>
        <p:txBody>
          <a:bodyPr/>
          <a:lstStyle/>
          <a:p>
            <a:r>
              <a:rPr lang="en-US"/>
              <a:t>Try to solve for the chamber pressure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33DEE-0ED9-A66C-6ED0-57BC3F06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black screen with red arrows and a black background&#10;&#10;AI-generated content may be incorrect.">
            <a:extLst>
              <a:ext uri="{FF2B5EF4-FFF2-40B4-BE49-F238E27FC236}">
                <a16:creationId xmlns:a16="http://schemas.microsoft.com/office/drawing/2014/main" id="{DD45721E-9E86-A762-5AC2-C86BE83B8D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96" y="1689817"/>
            <a:ext cx="7435161" cy="4433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91A012-AEC5-32CD-A547-A9D1BCDF2CF3}"/>
                  </a:ext>
                </a:extLst>
              </p:cNvPr>
              <p:cNvSpPr txBox="1"/>
              <p:nvPr/>
            </p:nvSpPr>
            <p:spPr>
              <a:xfrm>
                <a:off x="363556" y="2858743"/>
                <a:ext cx="18053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𝑝𝑠𝑖𝑎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91A012-AEC5-32CD-A547-A9D1BCDF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6" y="2858743"/>
                <a:ext cx="1805302" cy="276999"/>
              </a:xfrm>
              <a:prstGeom prst="rect">
                <a:avLst/>
              </a:prstGeom>
              <a:blipFill>
                <a:blip r:embed="rId3"/>
                <a:stretch>
                  <a:fillRect l="-2703" r="-405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CE578-AE74-E646-9088-3567640855F8}"/>
                  </a:ext>
                </a:extLst>
              </p:cNvPr>
              <p:cNvSpPr txBox="1"/>
              <p:nvPr/>
            </p:nvSpPr>
            <p:spPr>
              <a:xfrm>
                <a:off x="6262476" y="3567499"/>
                <a:ext cx="11310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𝑀𝑅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=3.2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CE578-AE74-E646-9088-35676408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3567499"/>
                <a:ext cx="1131014" cy="307777"/>
              </a:xfrm>
              <a:prstGeom prst="rect">
                <a:avLst/>
              </a:prstGeom>
              <a:blipFill>
                <a:blip r:embed="rId4"/>
                <a:stretch>
                  <a:fillRect l="-4301" r="-430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C82DB-C5B1-1F9D-C038-C15516DDCD15}"/>
                  </a:ext>
                </a:extLst>
              </p:cNvPr>
              <p:cNvSpPr txBox="1"/>
              <p:nvPr/>
            </p:nvSpPr>
            <p:spPr>
              <a:xfrm>
                <a:off x="10068924" y="5283505"/>
                <a:ext cx="1787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=14.7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𝑝𝑠𝑖𝑎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5C82DB-C5B1-1F9D-C038-C15516DD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924" y="5283505"/>
                <a:ext cx="1787028" cy="276999"/>
              </a:xfrm>
              <a:prstGeom prst="rect">
                <a:avLst/>
              </a:prstGeom>
              <a:blipFill>
                <a:blip r:embed="rId5"/>
                <a:stretch>
                  <a:fillRect l="-2730" r="-409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8CC9-8860-7941-AFC1-1D8BD86F02E9}"/>
                  </a:ext>
                </a:extLst>
              </p:cNvPr>
              <p:cNvSpPr txBox="1"/>
              <p:nvPr/>
            </p:nvSpPr>
            <p:spPr>
              <a:xfrm>
                <a:off x="363556" y="3290500"/>
                <a:ext cx="152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=110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D8CC9-8860-7941-AFC1-1D8BD86F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6" y="3290500"/>
                <a:ext cx="1526123" cy="276999"/>
              </a:xfrm>
              <a:prstGeom prst="rect">
                <a:avLst/>
              </a:prstGeom>
              <a:blipFill>
                <a:blip r:embed="rId6"/>
                <a:stretch>
                  <a:fillRect l="-3200" r="-28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1CDE3-E9E3-3F6D-1DF3-7C59759A51E6}"/>
                  </a:ext>
                </a:extLst>
              </p:cNvPr>
              <p:cNvSpPr txBox="1"/>
              <p:nvPr/>
            </p:nvSpPr>
            <p:spPr>
              <a:xfrm>
                <a:off x="2832067" y="3182777"/>
                <a:ext cx="8201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1CDE3-E9E3-3F6D-1DF3-7C59759A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67" y="3182777"/>
                <a:ext cx="82016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FA888A-0306-7C74-A2D6-AE111987442D}"/>
                  </a:ext>
                </a:extLst>
              </p:cNvPr>
              <p:cNvSpPr txBox="1"/>
              <p:nvPr/>
            </p:nvSpPr>
            <p:spPr>
              <a:xfrm>
                <a:off x="344810" y="3605936"/>
                <a:ext cx="2111219" cy="542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𝑇𝑎𝑛𝑘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=427. 16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FA888A-0306-7C74-A2D6-AE111987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10" y="3605936"/>
                <a:ext cx="2111219" cy="542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B5F3-D249-4EFB-4B1F-8F16D414E021}"/>
                  </a:ext>
                </a:extLst>
              </p:cNvPr>
              <p:cNvSpPr txBox="1"/>
              <p:nvPr/>
            </p:nvSpPr>
            <p:spPr>
              <a:xfrm>
                <a:off x="6262476" y="3918099"/>
                <a:ext cx="15533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=5.42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B5F3-D249-4EFB-4B1F-8F16D414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3918099"/>
                <a:ext cx="1553309" cy="307777"/>
              </a:xfrm>
              <a:prstGeom prst="rect">
                <a:avLst/>
              </a:prstGeom>
              <a:blipFill>
                <a:blip r:embed="rId9"/>
                <a:stretch>
                  <a:fillRect l="-2745" r="-3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576015-2CCB-A265-1739-A4501CB5FFCA}"/>
                  </a:ext>
                </a:extLst>
              </p:cNvPr>
              <p:cNvSpPr txBox="1"/>
              <p:nvPr/>
            </p:nvSpPr>
            <p:spPr>
              <a:xfrm>
                <a:off x="6262476" y="4314151"/>
                <a:ext cx="16416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=20.742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576015-2CCB-A265-1739-A4501CB5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76" y="4314151"/>
                <a:ext cx="1641668" cy="307777"/>
              </a:xfrm>
              <a:prstGeom prst="rect">
                <a:avLst/>
              </a:prstGeom>
              <a:blipFill>
                <a:blip r:embed="rId10"/>
                <a:stretch>
                  <a:fillRect l="-2593" r="-259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427300-DFCA-202C-26D6-2F95ED2C02A0}"/>
                  </a:ext>
                </a:extLst>
              </p:cNvPr>
              <p:cNvSpPr txBox="1"/>
              <p:nvPr/>
            </p:nvSpPr>
            <p:spPr>
              <a:xfrm>
                <a:off x="8090932" y="3279311"/>
                <a:ext cx="253800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=8314.46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𝑘𝑚𝑜𝑙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427300-DFCA-202C-26D6-2F95ED2C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932" y="3279311"/>
                <a:ext cx="2538002" cy="576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921D5-A937-4AA6-4EC4-0B52CF8F0B09}"/>
                  </a:ext>
                </a:extLst>
              </p:cNvPr>
              <p:cNvSpPr txBox="1"/>
              <p:nvPr/>
            </p:nvSpPr>
            <p:spPr>
              <a:xfrm>
                <a:off x="8090932" y="3906550"/>
                <a:ext cx="1784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=3347.12 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921D5-A937-4AA6-4EC4-0B52CF8F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932" y="3906550"/>
                <a:ext cx="1784463" cy="307777"/>
              </a:xfrm>
              <a:prstGeom prst="rect">
                <a:avLst/>
              </a:prstGeom>
              <a:blipFill>
                <a:blip r:embed="rId12"/>
                <a:stretch>
                  <a:fillRect l="-2389" r="-204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CF67A9-3190-A7EA-882B-27E473C59175}"/>
                  </a:ext>
                </a:extLst>
              </p:cNvPr>
              <p:cNvSpPr txBox="1"/>
              <p:nvPr/>
            </p:nvSpPr>
            <p:spPr>
              <a:xfrm>
                <a:off x="8090931" y="4314151"/>
                <a:ext cx="11688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=1.127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CF67A9-3190-A7EA-882B-27E473C5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931" y="4314151"/>
                <a:ext cx="1168846" cy="307777"/>
              </a:xfrm>
              <a:prstGeom prst="rect">
                <a:avLst/>
              </a:prstGeom>
              <a:blipFill>
                <a:blip r:embed="rId13"/>
                <a:stretch>
                  <a:fillRect l="-4167" r="-4167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05557A-AF6A-48F5-1396-B16DD59E4CCA}"/>
                  </a:ext>
                </a:extLst>
              </p:cNvPr>
              <p:cNvSpPr txBox="1"/>
              <p:nvPr/>
            </p:nvSpPr>
            <p:spPr>
              <a:xfrm>
                <a:off x="9980057" y="4314150"/>
                <a:ext cx="10161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05557A-AF6A-48F5-1396-B16DD59E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057" y="4314150"/>
                <a:ext cx="1016112" cy="307777"/>
              </a:xfrm>
              <a:prstGeom prst="rect">
                <a:avLst/>
              </a:prstGeom>
              <a:blipFill>
                <a:blip r:embed="rId14"/>
                <a:stretch>
                  <a:fillRect l="-4790" r="-53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8F98AC-52E8-5BF8-1240-DD0E1D9B3BD9}"/>
                  </a:ext>
                </a:extLst>
              </p:cNvPr>
              <p:cNvSpPr txBox="1"/>
              <p:nvPr/>
            </p:nvSpPr>
            <p:spPr>
              <a:xfrm>
                <a:off x="3652228" y="5815506"/>
                <a:ext cx="18367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=1.11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8F98AC-52E8-5BF8-1240-DD0E1D9B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28" y="5815506"/>
                <a:ext cx="1836720" cy="307777"/>
              </a:xfrm>
              <a:prstGeom prst="rect">
                <a:avLst/>
              </a:prstGeom>
              <a:blipFill>
                <a:blip r:embed="rId15"/>
                <a:stretch>
                  <a:fillRect l="-2326" r="-33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19ECE1-78CD-1DC2-5936-A8D3CC80155D}"/>
                  </a:ext>
                </a:extLst>
              </p:cNvPr>
              <p:cNvSpPr txBox="1"/>
              <p:nvPr/>
            </p:nvSpPr>
            <p:spPr>
              <a:xfrm>
                <a:off x="6096000" y="573436"/>
                <a:ext cx="4853277" cy="135691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𝑀𝑊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rad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2(1−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19ECE1-78CD-1DC2-5936-A8D3CC80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3436"/>
                <a:ext cx="4853277" cy="1356910"/>
              </a:xfrm>
              <a:prstGeom prst="rect">
                <a:avLst/>
              </a:prstGeom>
              <a:blipFill>
                <a:blip r:embed="rId16"/>
                <a:stretch>
                  <a:fillRect b="-889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29145-9376-8CE6-BAF3-5212FF1C1DA6}"/>
                  </a:ext>
                </a:extLst>
              </p:cNvPr>
              <p:cNvSpPr txBox="1"/>
              <p:nvPr/>
            </p:nvSpPr>
            <p:spPr>
              <a:xfrm>
                <a:off x="6098627" y="2226654"/>
                <a:ext cx="4806384" cy="447238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A29145-9376-8CE6-BAF3-5212FF1C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27" y="2226654"/>
                <a:ext cx="4806384" cy="4472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AC22C24-309A-FBEF-F96E-013F76238343}"/>
              </a:ext>
            </a:extLst>
          </p:cNvPr>
          <p:cNvSpPr txBox="1">
            <a:spLocks/>
          </p:cNvSpPr>
          <p:nvPr/>
        </p:nvSpPr>
        <p:spPr>
          <a:xfrm>
            <a:off x="1432821" y="6243352"/>
            <a:ext cx="10515600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Modify the </a:t>
            </a:r>
            <a:r>
              <a:rPr lang="en-US" i="1"/>
              <a:t>Steady-State Chamber Pressure</a:t>
            </a:r>
            <a:r>
              <a:rPr lang="en-US"/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066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F019-9827-656F-EBD8-A73888506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E0A2-7441-09F3-F391-C2DFAB1C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851C-A907-2BF9-92D2-7EC3F308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894"/>
            <a:ext cx="3733800" cy="3319252"/>
          </a:xfrm>
        </p:spPr>
        <p:txBody>
          <a:bodyPr/>
          <a:lstStyle/>
          <a:p>
            <a:r>
              <a:rPr lang="en-US"/>
              <a:t>Quick Warmup</a:t>
            </a:r>
          </a:p>
          <a:p>
            <a:r>
              <a:rPr lang="en-US"/>
              <a:t>Math Concepts</a:t>
            </a:r>
          </a:p>
          <a:p>
            <a:r>
              <a:rPr lang="en-US"/>
              <a:t>Solving Strategies</a:t>
            </a:r>
          </a:p>
          <a:p>
            <a:r>
              <a:rPr lang="en-US"/>
              <a:t>Fluid Properties</a:t>
            </a:r>
          </a:p>
          <a:p>
            <a:r>
              <a:rPr lang="en-US"/>
              <a:t>Fluid Systems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62D4-8D33-75EF-D043-E66724189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2436" y="5494644"/>
            <a:ext cx="10515600" cy="393192"/>
          </a:xfrm>
        </p:spPr>
        <p:txBody>
          <a:bodyPr>
            <a:noAutofit/>
          </a:bodyPr>
          <a:lstStyle/>
          <a:p>
            <a:r>
              <a:rPr lang="en-US" sz="2400" b="0" i="1">
                <a:solidFill>
                  <a:schemeClr val="bg1"/>
                </a:solidFill>
              </a:rPr>
              <a:t>https://</a:t>
            </a:r>
            <a:r>
              <a:rPr lang="en-US" sz="2400" b="0" i="1" err="1">
                <a:solidFill>
                  <a:schemeClr val="bg1"/>
                </a:solidFill>
              </a:rPr>
              <a:t>github.com</a:t>
            </a:r>
            <a:r>
              <a:rPr lang="en-US" sz="2400" b="0" i="1">
                <a:solidFill>
                  <a:schemeClr val="bg1"/>
                </a:solidFill>
              </a:rPr>
              <a:t>/</a:t>
            </a:r>
            <a:r>
              <a:rPr lang="en-US" sz="2400" b="0" i="1" err="1">
                <a:solidFill>
                  <a:schemeClr val="bg1"/>
                </a:solidFill>
              </a:rPr>
              <a:t>saakethramoju</a:t>
            </a:r>
            <a:r>
              <a:rPr lang="en-US" sz="2400" b="0" i="1">
                <a:solidFill>
                  <a:schemeClr val="bg1"/>
                </a:solidFill>
              </a:rPr>
              <a:t>/Fluid-Network-Analysis-Lecture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3615A-E5B7-88CE-12F5-216C26C6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1FF320-11F8-889D-C2F4-B79F2437881A}"/>
              </a:ext>
            </a:extLst>
          </p:cNvPr>
          <p:cNvSpPr txBox="1">
            <a:spLocks/>
          </p:cNvSpPr>
          <p:nvPr/>
        </p:nvSpPr>
        <p:spPr>
          <a:xfrm>
            <a:off x="6344798" y="1769374"/>
            <a:ext cx="5009002" cy="331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>
                <a:solidFill>
                  <a:schemeClr val="accent2"/>
                </a:solidFill>
              </a:rPr>
              <a:t>So that you can follow along as I do the problems, I included a supplementary .mlx containing </a:t>
            </a:r>
            <a:r>
              <a:rPr lang="en-US" i="1" err="1">
                <a:solidFill>
                  <a:schemeClr val="accent2"/>
                </a:solidFill>
              </a:rPr>
              <a:t>Matlab</a:t>
            </a:r>
            <a:r>
              <a:rPr lang="en-US" i="1">
                <a:solidFill>
                  <a:schemeClr val="accent2"/>
                </a:solidFill>
              </a:rPr>
              <a:t>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>
                <a:solidFill>
                  <a:schemeClr val="accent2"/>
                </a:solidFill>
              </a:rPr>
              <a:t>This code contains the problems I will discuss today</a:t>
            </a:r>
          </a:p>
          <a:p>
            <a:pPr marL="0" indent="0">
              <a:buNone/>
            </a:pPr>
            <a:endParaRPr lang="en-US" i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1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9617-5C4A-A2C7-8912-B5D75533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0B52-AD6A-D3CC-4A77-2BBD456DB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76152" cy="4351338"/>
          </a:xfrm>
        </p:spPr>
        <p:txBody>
          <a:bodyPr>
            <a:normAutofit fontScale="92500"/>
          </a:bodyPr>
          <a:lstStyle/>
          <a:p>
            <a:r>
              <a:rPr lang="en-US"/>
              <a:t>Steady flow will be the majority of models you make</a:t>
            </a:r>
          </a:p>
          <a:p>
            <a:pPr lvl="1"/>
            <a:r>
              <a:rPr lang="en-US"/>
              <a:t>It tends to be more accurate, and you often don’t care about the transient </a:t>
            </a:r>
            <a:r>
              <a:rPr lang="en-US" err="1"/>
              <a:t>behaviour</a:t>
            </a:r>
            <a:endParaRPr lang="en-US"/>
          </a:p>
          <a:p>
            <a:r>
              <a:rPr lang="en-US"/>
              <a:t>Things you can model with steady state</a:t>
            </a:r>
          </a:p>
          <a:p>
            <a:pPr lvl="1"/>
            <a:r>
              <a:rPr lang="en-US"/>
              <a:t>TCA performance</a:t>
            </a:r>
          </a:p>
          <a:p>
            <a:pPr lvl="1"/>
            <a:r>
              <a:rPr lang="en-US"/>
              <a:t>Required pressure ladders</a:t>
            </a:r>
          </a:p>
          <a:p>
            <a:pPr lvl="1"/>
            <a:r>
              <a:rPr lang="en-US"/>
              <a:t>Choked flow</a:t>
            </a:r>
          </a:p>
          <a:p>
            <a:pPr lvl="1"/>
            <a:r>
              <a:rPr lang="en-US"/>
              <a:t>Pump operation</a:t>
            </a:r>
          </a:p>
          <a:p>
            <a:pPr lvl="1"/>
            <a:r>
              <a:rPr lang="en-US"/>
              <a:t>“If my tanks have this much pressure, how much thrust will I get?”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D8F5-855F-685B-ECDA-9947353DE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9F124-E0C8-1CF2-84F7-2F6020D8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Understanding Centrifugal Pump Curves Part 3 - Motor Selection —">
            <a:extLst>
              <a:ext uri="{FF2B5EF4-FFF2-40B4-BE49-F238E27FC236}">
                <a16:creationId xmlns:a16="http://schemas.microsoft.com/office/drawing/2014/main" id="{EEE70416-4B44-AB4B-BABE-1816252A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966" y="825147"/>
            <a:ext cx="4104082" cy="26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silhouettes of different types of machinery&#10;&#10;AI-generated content may be incorrect.">
            <a:extLst>
              <a:ext uri="{FF2B5EF4-FFF2-40B4-BE49-F238E27FC236}">
                <a16:creationId xmlns:a16="http://schemas.microsoft.com/office/drawing/2014/main" id="{F8E226AD-23C4-7FE0-9FB3-CC975989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53" y="3901349"/>
            <a:ext cx="4528516" cy="13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81BC-4844-F7E4-AB24-88B84B43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F1F-BCCB-0D12-2F5E-EF1BF150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Unsteady flow requires that we account for the changing bulk value of each node. </a:t>
            </a:r>
          </a:p>
          <a:p>
            <a:pPr lvl="1"/>
            <a:r>
              <a:rPr lang="en-US"/>
              <a:t>For this reason, nodes are assigned a volume corresponding to what they represent in real like (union fitting, TCA chamber, tank, etc.)</a:t>
            </a:r>
          </a:p>
          <a:p>
            <a:r>
              <a:rPr lang="en-US"/>
              <a:t>Instead of solving residual equations, the mass and internal energy of the nodes are stepped through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3C3F6-3D89-5817-352C-1C2EA7022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F0C3C-053B-6355-1CA4-C5A1E2FC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73CF5-15F1-45CB-C134-A2B64955F9C5}"/>
                  </a:ext>
                </a:extLst>
              </p:cNvPr>
              <p:cNvSpPr txBox="1"/>
              <p:nvPr/>
            </p:nvSpPr>
            <p:spPr>
              <a:xfrm>
                <a:off x="482554" y="4566536"/>
                <a:ext cx="3174395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73CF5-15F1-45CB-C134-A2B64955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4" y="4566536"/>
                <a:ext cx="3174395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46869-FA60-4602-FE25-25CABFEF4BB9}"/>
                  </a:ext>
                </a:extLst>
              </p:cNvPr>
              <p:cNvSpPr txBox="1"/>
              <p:nvPr/>
            </p:nvSpPr>
            <p:spPr>
              <a:xfrm>
                <a:off x="4242846" y="4546851"/>
                <a:ext cx="7696851" cy="1112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nary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nary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A46869-FA60-4602-FE25-25CABFEF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46" y="4546851"/>
                <a:ext cx="7696851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917D-B6A7-57B6-08D1-055FDE86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467BF-1768-B587-03B6-2BA7B569F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7947"/>
                <a:ext cx="11037983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Define your timestep and initial conditions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Identify your nodes and the node properties you wish to solve for (usually will be pressure and something else)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Set up the differential equations relating to mass conservation and energy conservation: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>
                    <a:solidFill>
                      <a:schemeClr val="bg2"/>
                    </a:solidFill>
                  </a:rPr>
                  <a:t>Lookup the state variables that give the new density and internal energy for each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467BF-1768-B587-03B6-2BA7B569F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7947"/>
                <a:ext cx="11037983" cy="4351338"/>
              </a:xfrm>
              <a:blipFill>
                <a:blip r:embed="rId2"/>
                <a:stretch>
                  <a:fillRect l="-116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67B40-44ED-C93C-A4BE-AD4CCF4B3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A015E-2714-4E53-5AA7-7CBFA2F2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44E2-21F6-51F8-B957-E1F5A6E2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7ED4-4844-97EF-26D9-C03D5AE74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80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Very hard to do accurately, but it can be done</a:t>
            </a:r>
          </a:p>
          <a:p>
            <a:pPr lvl="1"/>
            <a:r>
              <a:rPr lang="en-US"/>
              <a:t>Was used for SSME to model chill and engine startup transients, and it was pretty accurate</a:t>
            </a:r>
          </a:p>
          <a:p>
            <a:r>
              <a:rPr lang="en-US"/>
              <a:t>Things transient models could account for:</a:t>
            </a:r>
          </a:p>
          <a:p>
            <a:pPr lvl="1"/>
            <a:r>
              <a:rPr lang="en-US"/>
              <a:t>Valve sequencing</a:t>
            </a:r>
          </a:p>
          <a:p>
            <a:pPr lvl="1"/>
            <a:r>
              <a:rPr lang="en-US"/>
              <a:t>Fluid hammer</a:t>
            </a:r>
          </a:p>
          <a:p>
            <a:pPr lvl="1"/>
            <a:r>
              <a:rPr lang="en-US"/>
              <a:t>Throttling (Open Ratio vs Cd curve needed)</a:t>
            </a:r>
          </a:p>
          <a:p>
            <a:pPr lvl="1"/>
            <a:r>
              <a:rPr lang="en-US"/>
              <a:t>“When I open my valve, what does the mass flow look like over time?”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DEFB9-CB8B-15B7-5771-EA4042BA6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5E724-D69D-8BAB-AF41-AEA88A8E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A graph showing a test and model&#10;&#10;AI-generated content may be incorrect.">
            <a:extLst>
              <a:ext uri="{FF2B5EF4-FFF2-40B4-BE49-F238E27FC236}">
                <a16:creationId xmlns:a16="http://schemas.microsoft.com/office/drawing/2014/main" id="{F63024FB-9C6B-9365-93EC-F3487EDC8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49" y="1494092"/>
            <a:ext cx="4896986" cy="28194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10E4F5-8401-ACD8-07B1-9FEF7E872E80}"/>
              </a:ext>
            </a:extLst>
          </p:cNvPr>
          <p:cNvSpPr txBox="1">
            <a:spLocks/>
          </p:cNvSpPr>
          <p:nvPr/>
        </p:nvSpPr>
        <p:spPr>
          <a:xfrm>
            <a:off x="7039549" y="4510165"/>
            <a:ext cx="4896985" cy="1404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Transient models can be accurate, but there will always be phenomenon that are difficult to model or simply not worth modeling. </a:t>
            </a:r>
          </a:p>
          <a:p>
            <a:r>
              <a:rPr lang="en-US"/>
              <a:t>In this SSME model, for example, main chamber pressure deviates due to unpredictable </a:t>
            </a:r>
            <a:r>
              <a:rPr lang="en-US" err="1"/>
              <a:t>preburner</a:t>
            </a:r>
            <a:r>
              <a:rPr lang="en-US"/>
              <a:t> and turbopump behavior</a:t>
            </a:r>
          </a:p>
        </p:txBody>
      </p:sp>
    </p:spTree>
    <p:extLst>
      <p:ext uri="{BB962C8B-B14F-4D97-AF65-F5344CB8AC3E}">
        <p14:creationId xmlns:p14="http://schemas.microsoft.com/office/powerpoint/2010/main" val="398621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BC74-533C-8AAF-9595-1962EFAD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BE9C-3724-EC02-7D25-770C54C71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0F91-0671-AD6C-ABEF-44717C2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59" y="0"/>
            <a:ext cx="10515600" cy="1325563"/>
          </a:xfrm>
        </p:spPr>
        <p:txBody>
          <a:bodyPr/>
          <a:lstStyle/>
          <a:p>
            <a:r>
              <a:rPr lang="en-US"/>
              <a:t>What properties are needed?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929CA-F5E5-F60F-AC08-5EF3633E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diagram of a chemical process&#10;&#10;AI-generated content may be incorrect.">
            <a:extLst>
              <a:ext uri="{FF2B5EF4-FFF2-40B4-BE49-F238E27FC236}">
                <a16:creationId xmlns:a16="http://schemas.microsoft.com/office/drawing/2014/main" id="{5602DC5D-6A70-0EB6-345F-440FDA71E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0" y="1252736"/>
            <a:ext cx="9667301" cy="4940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F582E-1982-C358-4A61-385CE23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339" y="809156"/>
            <a:ext cx="2136354" cy="851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</a:rPr>
              <a:t>State Postulate!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3FACC0-6878-EEB8-F87E-1E392AEF9726}"/>
              </a:ext>
            </a:extLst>
          </p:cNvPr>
          <p:cNvSpPr txBox="1">
            <a:spLocks/>
          </p:cNvSpPr>
          <p:nvPr/>
        </p:nvSpPr>
        <p:spPr>
          <a:xfrm>
            <a:off x="8443970" y="1660630"/>
            <a:ext cx="3271092" cy="314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Do you foresee any issues with trying to iterate pressure and temperature?</a:t>
            </a:r>
          </a:p>
        </p:txBody>
      </p:sp>
    </p:spTree>
    <p:extLst>
      <p:ext uri="{BB962C8B-B14F-4D97-AF65-F5344CB8AC3E}">
        <p14:creationId xmlns:p14="http://schemas.microsoft.com/office/powerpoint/2010/main" val="194189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1B9B-570B-F276-2066-4A5AEC13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902C-6166-B9CE-1E93-06B6FDC2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224" y="1869692"/>
            <a:ext cx="54597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In the vapor dome (saturated region), pressure and temperature are not independent.</a:t>
            </a:r>
          </a:p>
          <a:p>
            <a:pPr lvl="1"/>
            <a:r>
              <a:rPr lang="en-US"/>
              <a:t>As phase change from liquid to gas, the pressure and temperature stay constant. </a:t>
            </a:r>
          </a:p>
          <a:p>
            <a:pPr lvl="1"/>
            <a:r>
              <a:rPr lang="en-US"/>
              <a:t>A single pressure and temperature combination can yield multiple internal energies.</a:t>
            </a:r>
          </a:p>
          <a:p>
            <a:r>
              <a:rPr lang="en-US"/>
              <a:t>Iteration over temperature can also be numerically unstable due to the ratio of residual sizes</a:t>
            </a:r>
          </a:p>
          <a:p>
            <a:r>
              <a:rPr lang="en-US">
                <a:solidFill>
                  <a:schemeClr val="accent2"/>
                </a:solidFill>
              </a:rPr>
              <a:t>These issues are solved by iterating over P and h instead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82132-D012-F9C3-2596-9D4CF4375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B5200-48CF-1C99-CE51-A6C31A97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Diagram of a fluid diagram&#10;&#10;AI-generated content may be incorrect.">
            <a:extLst>
              <a:ext uri="{FF2B5EF4-FFF2-40B4-BE49-F238E27FC236}">
                <a16:creationId xmlns:a16="http://schemas.microsoft.com/office/drawing/2014/main" id="{7E8B192D-81ED-8E8B-29C3-4CDE7C0B9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1" y="2104221"/>
            <a:ext cx="6460136" cy="3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65F-C644-AB8D-1DB8-4AABC745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55E5B6-CDD7-DD2E-8C24-D45D4EDF5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181" y="1836642"/>
                <a:ext cx="5705819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/>
                  <a:t>For every new component/species to a fluid mixture, a new degree of freedom is added (mass fraction: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/>
                  <a:t>Just two TD properties are no longer enough</a:t>
                </a:r>
              </a:p>
              <a:p>
                <a:pPr lvl="1"/>
                <a:r>
                  <a:rPr lang="en-US"/>
                  <a:t>This also means just two conservation equations are not enough</a:t>
                </a:r>
              </a:p>
              <a:p>
                <a:r>
                  <a:rPr lang="en-US" i="1">
                    <a:solidFill>
                      <a:schemeClr val="accent2"/>
                    </a:solidFill>
                  </a:rPr>
                  <a:t>Species conservation </a:t>
                </a:r>
                <a:r>
                  <a:rPr lang="en-US"/>
                  <a:t>must also be introduced</a:t>
                </a:r>
              </a:p>
              <a:p>
                <a:pPr lvl="1"/>
                <a:r>
                  <a:rPr lang="en-US"/>
                  <a:t>Assume that the fluid is non-reacting: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𝑖𝑛𝑠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𝑜𝑢𝑡𝑠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/>
              </a:p>
              <a:p>
                <a:r>
                  <a:rPr lang="en-US"/>
                  <a:t>Not all mixtures are ideal gases!</a:t>
                </a:r>
              </a:p>
              <a:p>
                <a:pPr lvl="1"/>
                <a:r>
                  <a:rPr lang="en-US"/>
                  <a:t>For real fluid mixtures, it’s not as simple are just taking weighted averages to find specific volume, enthalpy, etc.</a:t>
                </a:r>
              </a:p>
              <a:p>
                <a:r>
                  <a:rPr lang="en-US"/>
                  <a:t>Mixture modeling is usually one of the biggest hurdles for generalized fluid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55E5B6-CDD7-DD2E-8C24-D45D4EDF5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181" y="1836642"/>
                <a:ext cx="5705819" cy="4351338"/>
              </a:xfrm>
              <a:blipFill>
                <a:blip r:embed="rId2"/>
                <a:stretch>
                  <a:fillRect l="-962" t="-2801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7D40-5848-147C-6E57-0CA1B1AA6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D3CC4-C422-AFE6-28B8-89BF94C3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CB1413E7-EDE5-D1B3-E0E1-57479A3B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17" y="1836642"/>
            <a:ext cx="5198202" cy="39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00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CB4E-E06B-FE69-6019-58701C9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12BC-9AB5-B1DD-C686-077E9DF2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1956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Making a generalized fluid network means having access to digitalized fluid properties</a:t>
            </a:r>
          </a:p>
          <a:p>
            <a:pPr lvl="1"/>
            <a:r>
              <a:rPr lang="en-US"/>
              <a:t>For steady state, lookups need to be able to give any properties with pressure enthalpy</a:t>
            </a:r>
          </a:p>
          <a:p>
            <a:pPr lvl="1"/>
            <a:r>
              <a:rPr lang="en-US"/>
              <a:t>For transient, you may need lookups with density, entropy, etc.</a:t>
            </a:r>
          </a:p>
          <a:p>
            <a:r>
              <a:rPr lang="en-US" err="1"/>
              <a:t>CoolProp</a:t>
            </a:r>
            <a:r>
              <a:rPr lang="en-US"/>
              <a:t> is great for </a:t>
            </a:r>
            <a:r>
              <a:rPr lang="en-US" err="1"/>
              <a:t>purefluids</a:t>
            </a:r>
            <a:r>
              <a:rPr lang="en-US"/>
              <a:t>, but not good for mixtures (including air)</a:t>
            </a:r>
          </a:p>
          <a:p>
            <a:pPr lvl="1"/>
            <a:r>
              <a:rPr lang="en-US" err="1"/>
              <a:t>Coolprop</a:t>
            </a:r>
            <a:r>
              <a:rPr lang="en-US"/>
              <a:t> also has a limited mixture database, mostly limited to binary mixtures</a:t>
            </a:r>
          </a:p>
          <a:p>
            <a:r>
              <a:rPr lang="en-US"/>
              <a:t>REFPROP is way better, but is harder to use and costs $325</a:t>
            </a:r>
          </a:p>
          <a:p>
            <a:r>
              <a:rPr lang="en-US"/>
              <a:t>NIST is handy for quick manual lookups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BEWARE! </a:t>
            </a:r>
            <a:r>
              <a:rPr lang="en-US"/>
              <a:t>Not all NIST chemicals share the same reference enthalpy, so do not blinding mix values without checking </a:t>
            </a:r>
            <a:r>
              <a:rPr lang="en-US">
                <a:solidFill>
                  <a:schemeClr val="accent1"/>
                </a:solidFill>
              </a:rPr>
              <a:t>formation enthalpies</a:t>
            </a:r>
          </a:p>
          <a:p>
            <a:r>
              <a:rPr lang="en-US"/>
              <a:t>Cantera or Thermo are good if you want to define your own fluids, but otherwise they’re limited in Equation-of-State (EOS) capabilities</a:t>
            </a:r>
          </a:p>
          <a:p>
            <a:r>
              <a:rPr lang="en-US"/>
              <a:t>Getting RP-1 properties can be a challenge</a:t>
            </a:r>
          </a:p>
          <a:p>
            <a:pPr lvl="1"/>
            <a:r>
              <a:rPr lang="en-US"/>
              <a:t>Use n-Dodecane in </a:t>
            </a:r>
            <a:r>
              <a:rPr lang="en-US" err="1"/>
              <a:t>CoolProp</a:t>
            </a:r>
            <a:r>
              <a:rPr lang="en-US"/>
              <a:t>/REFPROP</a:t>
            </a:r>
          </a:p>
          <a:p>
            <a:pPr lvl="1"/>
            <a:r>
              <a:rPr lang="en-US"/>
              <a:t>Use </a:t>
            </a:r>
            <a:r>
              <a:rPr lang="en-US" err="1"/>
              <a:t>RocketProps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D2FB1-FF9A-3795-A4EC-0E79F2C34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9E502-60F2-03E6-3E76-243D78E8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4BEB279-DF63-774A-7E04-605B4160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4" y="192692"/>
            <a:ext cx="2841936" cy="969867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CFFD373-C7BD-39E4-23CB-7776BDBE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50" y="342106"/>
            <a:ext cx="1816100" cy="685800"/>
          </a:xfrm>
          <a:prstGeom prst="rect">
            <a:avLst/>
          </a:prstGeom>
        </p:spPr>
      </p:pic>
      <p:pic>
        <p:nvPicPr>
          <p:cNvPr id="4098" name="Picture 2" descr="GitHub - Cantera/cantera: Chemical ...">
            <a:extLst>
              <a:ext uri="{FF2B5EF4-FFF2-40B4-BE49-F238E27FC236}">
                <a16:creationId xmlns:a16="http://schemas.microsoft.com/office/drawing/2014/main" id="{BC8A5672-AB13-4162-EB7E-DEFF9028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26" y="5560504"/>
            <a:ext cx="2586516" cy="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white text on a purple and blue background&#10;&#10;AI-generated content may be incorrect.">
            <a:extLst>
              <a:ext uri="{FF2B5EF4-FFF2-40B4-BE49-F238E27FC236}">
                <a16:creationId xmlns:a16="http://schemas.microsoft.com/office/drawing/2014/main" id="{8F39BF7E-1F94-6237-76AB-41B28FBBF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06" y="5179504"/>
            <a:ext cx="2641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3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0881-FFAF-E4F9-0F39-91E8FE8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B128-E20A-DDA8-E907-8A308187E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44" y="1538064"/>
            <a:ext cx="6163402" cy="2536513"/>
          </a:xfrm>
        </p:spPr>
        <p:txBody>
          <a:bodyPr>
            <a:normAutofit lnSpcReduction="10000"/>
          </a:bodyPr>
          <a:lstStyle/>
          <a:p>
            <a:r>
              <a:rPr lang="en-US"/>
              <a:t>Can be super annoying with solvers</a:t>
            </a:r>
          </a:p>
          <a:p>
            <a:r>
              <a:rPr lang="en-US"/>
              <a:t>Iterative solvers need freedom to try a wide range of points</a:t>
            </a:r>
          </a:p>
          <a:p>
            <a:pPr lvl="1"/>
            <a:r>
              <a:rPr lang="en-US"/>
              <a:t>In-built solver often automatically calculate the partial derivatives in Jacobians by plugging in values a bunch of values and subtracting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8D3AF-E4A0-2E15-8A5A-0E6661B2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F5092FA9-CCDA-3A49-44F3-69A6DE772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6"/>
          <a:stretch>
            <a:fillRect/>
          </a:stretch>
        </p:blipFill>
        <p:spPr>
          <a:xfrm>
            <a:off x="6880416" y="1027906"/>
            <a:ext cx="5020509" cy="260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2761F-4B4F-B773-00B5-5B31B289B248}"/>
              </a:ext>
            </a:extLst>
          </p:cNvPr>
          <p:cNvSpPr txBox="1"/>
          <p:nvPr/>
        </p:nvSpPr>
        <p:spPr>
          <a:xfrm>
            <a:off x="504044" y="4262554"/>
            <a:ext cx="111839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Online packages like </a:t>
            </a:r>
            <a:r>
              <a:rPr lang="en-US" sz="2400" err="1">
                <a:solidFill>
                  <a:schemeClr val="bg1"/>
                </a:solidFill>
              </a:rPr>
              <a:t>CoolProp</a:t>
            </a:r>
            <a:r>
              <a:rPr lang="en-US" sz="2400">
                <a:solidFill>
                  <a:schemeClr val="bg1"/>
                </a:solidFill>
              </a:rPr>
              <a:t> have limits to that available T and P ranges of fluid data, so the solver may throw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chemeClr val="accent2"/>
                </a:solidFill>
              </a:rPr>
              <a:t>SOLUTION 1</a:t>
            </a:r>
            <a:r>
              <a:rPr lang="en-US" sz="2400">
                <a:solidFill>
                  <a:schemeClr val="accent2"/>
                </a:solidFill>
              </a:rPr>
              <a:t>: </a:t>
            </a:r>
            <a:r>
              <a:rPr lang="en-US" sz="2400">
                <a:solidFill>
                  <a:schemeClr val="bg1"/>
                </a:solidFill>
              </a:rPr>
              <a:t>program the residual to be very high if P or T is outside the bounds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chemeClr val="accent2"/>
                </a:solidFill>
              </a:rPr>
              <a:t>SOLUTION 2</a:t>
            </a:r>
            <a:r>
              <a:rPr lang="en-US" sz="2400">
                <a:solidFill>
                  <a:schemeClr val="accent2"/>
                </a:solidFill>
              </a:rPr>
              <a:t>: </a:t>
            </a:r>
            <a:r>
              <a:rPr lang="en-US" sz="2400">
                <a:solidFill>
                  <a:schemeClr val="bg1"/>
                </a:solidFill>
              </a:rPr>
              <a:t>allow the solver to extrapolate values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0BF9A9-A26D-31F0-147E-0A583BF63490}"/>
              </a:ext>
            </a:extLst>
          </p:cNvPr>
          <p:cNvSpPr txBox="1">
            <a:spLocks/>
          </p:cNvSpPr>
          <p:nvPr/>
        </p:nvSpPr>
        <p:spPr>
          <a:xfrm>
            <a:off x="6915708" y="3627965"/>
            <a:ext cx="6163402" cy="446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>
                <a:solidFill>
                  <a:schemeClr val="accent1"/>
                </a:solidFill>
              </a:rPr>
              <a:t>REFPROP enforces data limits</a:t>
            </a:r>
          </a:p>
        </p:txBody>
      </p:sp>
    </p:spTree>
    <p:extLst>
      <p:ext uri="{BB962C8B-B14F-4D97-AF65-F5344CB8AC3E}">
        <p14:creationId xmlns:p14="http://schemas.microsoft.com/office/powerpoint/2010/main" val="4959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7166-2531-FA19-24B7-EA491378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Warmup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2A01-2B73-16E2-664A-799652EC2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85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4891-AB4C-626F-6DD3-7E2AD1B9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1E9CF-2B99-3FB8-1C68-576E8AA1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D031-577E-FC3C-409E-0C0D47DE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5ED2D-E67E-2D02-5A27-2957AF79A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203" y="1253331"/>
                <a:ext cx="7954177" cy="5037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You have already seen mathematical relations for resistance: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ra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en-US"/>
              </a:p>
              <a:p>
                <a:r>
                  <a:rPr lang="en-US"/>
                  <a:t>How much energy does a fluid need to expend to sustain a certain flowrate: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This is usually a </a:t>
                </a:r>
                <a:r>
                  <a:rPr lang="en-US" u="sng"/>
                  <a:t>steady state</a:t>
                </a:r>
                <a:r>
                  <a:rPr lang="en-US"/>
                  <a:t> property, it is independent of any time derivatives</a:t>
                </a:r>
              </a:p>
              <a:p>
                <a:pPr lvl="1"/>
                <a:r>
                  <a:rPr lang="en-US" u="sng"/>
                  <a:t>CAREFUL: </a:t>
                </a:r>
                <a:r>
                  <a:rPr lang="en-US"/>
                  <a:t>The form we have here is referred to as </a:t>
                </a:r>
                <a:r>
                  <a:rPr lang="en-US" i="1"/>
                  <a:t>pneumatic resistance</a:t>
                </a:r>
                <a:r>
                  <a:rPr lang="en-US"/>
                  <a:t>, you may also see </a:t>
                </a:r>
                <a:r>
                  <a:rPr lang="en-US" i="1"/>
                  <a:t>hydraulic resistance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𝑅𝑄</m:t>
                    </m:r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Analogous to Ohm’s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𝑅𝐼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Flow resistance is nonlinear</a:t>
                </a:r>
              </a:p>
              <a:p>
                <a:pPr lvl="1"/>
                <a:r>
                  <a:rPr lang="en-US"/>
                  <a:t>Can easily do parallel/series flow calcs in the same way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5ED2D-E67E-2D02-5A27-2957AF79A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203" y="1253331"/>
                <a:ext cx="7954177" cy="5037300"/>
              </a:xfrm>
              <a:blipFill>
                <a:blip r:embed="rId2"/>
                <a:stretch>
                  <a:fillRect l="-1226" t="-2785" r="-690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EDD0B-B70E-6FC3-1641-416B149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A white lines with a red arrow and a red line&#10;&#10;AI-generated content may be incorrect.">
            <a:extLst>
              <a:ext uri="{FF2B5EF4-FFF2-40B4-BE49-F238E27FC236}">
                <a16:creationId xmlns:a16="http://schemas.microsoft.com/office/drawing/2014/main" id="{269DAE85-F756-C159-A7B0-B9933D829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35" y="153469"/>
            <a:ext cx="3957162" cy="2344188"/>
          </a:xfrm>
          <a:prstGeom prst="rect">
            <a:avLst/>
          </a:prstGeom>
        </p:spPr>
      </p:pic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A23FE311-E803-F671-D49A-C0B12F151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837" y="2869129"/>
            <a:ext cx="3687181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2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F23C-4F35-A0D4-70B6-E9288A62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616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B5B0A-7155-FE61-4C3A-AFB83FEB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0F1CC929-E21E-F214-20B5-49A992FF3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8" y="1692120"/>
            <a:ext cx="6404443" cy="2470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20115-C229-E879-B236-F691580BE875}"/>
                  </a:ext>
                </a:extLst>
              </p:cNvPr>
              <p:cNvSpPr txBox="1"/>
              <p:nvPr/>
            </p:nvSpPr>
            <p:spPr>
              <a:xfrm>
                <a:off x="1474473" y="4188133"/>
                <a:ext cx="2383217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20115-C229-E879-B236-F691580B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3" y="4188133"/>
                <a:ext cx="2383217" cy="1043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279457-33D6-AF7D-2710-EE96366E5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4473" y="960689"/>
            <a:ext cx="2147371" cy="393192"/>
          </a:xfrm>
        </p:spPr>
        <p:txBody>
          <a:bodyPr/>
          <a:lstStyle/>
          <a:p>
            <a:r>
              <a:rPr lang="en-US"/>
              <a:t>Parallel Network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012BB0-D82B-5573-F982-2427D53AF6E9}"/>
              </a:ext>
            </a:extLst>
          </p:cNvPr>
          <p:cNvSpPr txBox="1">
            <a:spLocks/>
          </p:cNvSpPr>
          <p:nvPr/>
        </p:nvSpPr>
        <p:spPr>
          <a:xfrm>
            <a:off x="7796319" y="870196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Relation to </a:t>
            </a:r>
            <a:r>
              <a:rPr lang="en-US" err="1"/>
              <a:t>CdA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C1BE9-A51A-DA45-F244-F5FB8B627EC0}"/>
                  </a:ext>
                </a:extLst>
              </p:cNvPr>
              <p:cNvSpPr txBox="1"/>
              <p:nvPr/>
            </p:nvSpPr>
            <p:spPr>
              <a:xfrm>
                <a:off x="7216098" y="1525835"/>
                <a:ext cx="29194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C1BE9-A51A-DA45-F244-F5FB8B62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98" y="1525835"/>
                <a:ext cx="29194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874F2-C76A-16E2-CE9A-CD2F674AE47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703325" y="2038120"/>
            <a:ext cx="0" cy="43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7609E-DC23-9894-10A7-89C8517CBBE8}"/>
                  </a:ext>
                </a:extLst>
              </p:cNvPr>
              <p:cNvSpPr txBox="1"/>
              <p:nvPr/>
            </p:nvSpPr>
            <p:spPr>
              <a:xfrm>
                <a:off x="7243615" y="2469130"/>
                <a:ext cx="2919420" cy="884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7609E-DC23-9894-10A7-89C8517C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615" y="2469130"/>
                <a:ext cx="2919420" cy="884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25AB092-B085-2676-7AEE-B548AE9C68F3}"/>
              </a:ext>
            </a:extLst>
          </p:cNvPr>
          <p:cNvSpPr txBox="1">
            <a:spLocks/>
          </p:cNvSpPr>
          <p:nvPr/>
        </p:nvSpPr>
        <p:spPr>
          <a:xfrm>
            <a:off x="7602122" y="3568769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(NASA Definition)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2E4E4-E84A-C99E-6AD3-5D66F9DE0FA2}"/>
                  </a:ext>
                </a:extLst>
              </p:cNvPr>
              <p:cNvSpPr txBox="1"/>
              <p:nvPr/>
            </p:nvSpPr>
            <p:spPr>
              <a:xfrm>
                <a:off x="5756388" y="4177447"/>
                <a:ext cx="1955419" cy="835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2E4E4-E84A-C99E-6AD3-5D66F9DE0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88" y="4177447"/>
                <a:ext cx="1955419" cy="835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91D71-F2B1-4ECE-E5F2-1A3112DBED23}"/>
                  </a:ext>
                </a:extLst>
              </p:cNvPr>
              <p:cNvSpPr txBox="1"/>
              <p:nvPr/>
            </p:nvSpPr>
            <p:spPr>
              <a:xfrm>
                <a:off x="8734492" y="4177446"/>
                <a:ext cx="2383217" cy="882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091D71-F2B1-4ECE-E5F2-1A3112DBE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2" y="4177446"/>
                <a:ext cx="2383217" cy="8822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4B3600-7C27-E0BC-6B8B-6B0BEB0529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711807" y="4595254"/>
            <a:ext cx="1022685" cy="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26E10DDA-6320-E282-7097-195AF2976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6743" y="5228546"/>
                <a:ext cx="6876974" cy="7233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/>
                  <a:t>Similar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 definition from earlier. Head is often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/>
                  <a:t>, so it’s helpful to redefine R</a:t>
                </a:r>
              </a:p>
            </p:txBody>
          </p:sp>
        </mc:Choice>
        <mc:Fallback xmlns="">
          <p:sp>
            <p:nvSpPr>
              <p:cNvPr id="22" name="Text Placeholder 3">
                <a:extLst>
                  <a:ext uri="{FF2B5EF4-FFF2-40B4-BE49-F238E27FC236}">
                    <a16:creationId xmlns:a16="http://schemas.microsoft.com/office/drawing/2014/main" id="{26E10DDA-6320-E282-7097-195AF297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743" y="5228546"/>
                <a:ext cx="6876974" cy="723396"/>
              </a:xfrm>
              <a:prstGeom prst="rect">
                <a:avLst/>
              </a:prstGeom>
              <a:blipFill>
                <a:blip r:embed="rId8"/>
                <a:stretch>
                  <a:fillRect l="-975" r="-798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772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1DC9-A00C-5357-B955-896B04C2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576CE-DA46-FB84-9E9E-5D591775C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9217" y="1377011"/>
                <a:ext cx="10515600" cy="50348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form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accounts for units)</a:t>
                </a:r>
              </a:p>
              <a:p>
                <a:r>
                  <a:rPr lang="en-US"/>
                  <a:t>Incompressible Flow Coefficient: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𝑤𝑎𝑡𝑒𝑟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Unchoked Swagelok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2∆</m:t>
                                    </m:r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Choked Swagelok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(0.471)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Reader-Harris/Gallagher (for orifices):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The compressible Swagelok equations and Reader-Harris Equations are equivalent to using the flow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576CE-DA46-FB84-9E9E-5D591775C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217" y="1377011"/>
                <a:ext cx="10515600" cy="5034805"/>
              </a:xfrm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BDA0D-5448-FC82-13BF-CF235C124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83820"/>
            <a:ext cx="10515600" cy="393192"/>
          </a:xfrm>
        </p:spPr>
        <p:txBody>
          <a:bodyPr/>
          <a:lstStyle/>
          <a:p>
            <a:r>
              <a:rPr lang="en-US"/>
              <a:t>Other Familiar 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61B51-1478-CE8C-49F2-EFED971B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2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3BC3-B4CC-FB28-61AE-67483E98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D98A-FA89-2BCF-B726-F1ECFB517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9108" y="561860"/>
                <a:ext cx="5805889" cy="579487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/>
                  <a:t>Capacitance represents energy storage capability of a flow component:</a:t>
                </a:r>
              </a:p>
              <a:p>
                <a:pPr lvl="1"/>
                <a:r>
                  <a:rPr lang="en-US"/>
                  <a:t>For a compressible fluid, energy can be stored in compression too</a:t>
                </a:r>
              </a:p>
              <a:p>
                <a:pPr lvl="1"/>
                <a:r>
                  <a:rPr lang="en-US"/>
                  <a:t>Imagine an accumulator or a tank with an inlet and outlet</a:t>
                </a:r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property, it depends on the time derivative of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/>
              </a:p>
              <a:p>
                <a:pPr lvl="1"/>
                <a:r>
                  <a:rPr lang="en-US"/>
                  <a:t>This is analogous to an electrical capacitor, except this stores pressure instead of charge</a:t>
                </a:r>
                <a:r>
                  <a:rPr lang="en-US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𝐶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>
                    <a:solidFill>
                      <a:schemeClr val="accent2"/>
                    </a:solidFill>
                  </a:rPr>
                  <a:t>Capacitance is accounted for in Node conservation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D98A-FA89-2BCF-B726-F1ECFB517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9108" y="561860"/>
                <a:ext cx="5805889" cy="5794873"/>
              </a:xfrm>
              <a:blipFill>
                <a:blip r:embed="rId2"/>
                <a:stretch>
                  <a:fillRect l="-1681" t="-1682" r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7F1D-2957-6D85-27B2-4D336567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A diagram of water and a glass&#10;&#10;AI-generated content may be incorrect.">
            <a:extLst>
              <a:ext uri="{FF2B5EF4-FFF2-40B4-BE49-F238E27FC236}">
                <a16:creationId xmlns:a16="http://schemas.microsoft.com/office/drawing/2014/main" id="{F349FAA9-4DC7-F515-5FFC-70945022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6" y="1343818"/>
            <a:ext cx="5217131" cy="25530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A80AE-2173-7D90-A4B8-5AB941EEE012}"/>
              </a:ext>
            </a:extLst>
          </p:cNvPr>
          <p:cNvSpPr txBox="1">
            <a:spLocks/>
          </p:cNvSpPr>
          <p:nvPr/>
        </p:nvSpPr>
        <p:spPr>
          <a:xfrm>
            <a:off x="1319729" y="4266330"/>
            <a:ext cx="4147851" cy="956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What’s the capacitance, C, of this fluid component? </a:t>
            </a:r>
          </a:p>
        </p:txBody>
      </p:sp>
    </p:spTree>
    <p:extLst>
      <p:ext uri="{BB962C8B-B14F-4D97-AF65-F5344CB8AC3E}">
        <p14:creationId xmlns:p14="http://schemas.microsoft.com/office/powerpoint/2010/main" val="1009068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50C-CE4F-2C01-DC63-DBC2E225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Capacitance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36D89-D962-48B4-247A-C2B6D00F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diagram of water and a glass&#10;&#10;AI-generated content may be incorrect.">
            <a:extLst>
              <a:ext uri="{FF2B5EF4-FFF2-40B4-BE49-F238E27FC236}">
                <a16:creationId xmlns:a16="http://schemas.microsoft.com/office/drawing/2014/main" id="{CEB08CB4-E150-5432-0A50-5D7A54EEA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0" y="2001577"/>
            <a:ext cx="6443825" cy="3153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B2F2-4AF6-E70B-71AC-F3FCB947E4C1}"/>
                  </a:ext>
                </a:extLst>
              </p:cNvPr>
              <p:cNvSpPr txBox="1"/>
              <p:nvPr/>
            </p:nvSpPr>
            <p:spPr>
              <a:xfrm>
                <a:off x="6455016" y="1349063"/>
                <a:ext cx="48987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𝑡𝑎𝑛𝑘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𝑎𝑚𝑏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𝑔h</m:t>
                      </m:r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B2F2-4AF6-E70B-71AC-F3FCB947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16" y="1349063"/>
                <a:ext cx="489878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57A74-05E8-F5B6-50DC-E5083C25F845}"/>
                  </a:ext>
                </a:extLst>
              </p:cNvPr>
              <p:cNvSpPr txBox="1"/>
              <p:nvPr/>
            </p:nvSpPr>
            <p:spPr>
              <a:xfrm>
                <a:off x="6455016" y="1968523"/>
                <a:ext cx="4898784" cy="84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𝑡𝑎𝑛𝑘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̇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57A74-05E8-F5B6-50DC-E5083C25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16" y="1968523"/>
                <a:ext cx="4898784" cy="846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D7651-6267-7EDF-73FD-E585099EB2C9}"/>
                  </a:ext>
                </a:extLst>
              </p:cNvPr>
              <p:cNvSpPr txBox="1"/>
              <p:nvPr/>
            </p:nvSpPr>
            <p:spPr>
              <a:xfrm>
                <a:off x="6195152" y="2950056"/>
                <a:ext cx="4898784" cy="455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3D7651-6267-7EDF-73FD-E585099E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52" y="2950056"/>
                <a:ext cx="4898784" cy="455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28744D-687F-2A99-4BE0-26C60F5FE139}"/>
                  </a:ext>
                </a:extLst>
              </p:cNvPr>
              <p:cNvSpPr txBox="1"/>
              <p:nvPr/>
            </p:nvSpPr>
            <p:spPr>
              <a:xfrm>
                <a:off x="6358568" y="3789245"/>
                <a:ext cx="4898784" cy="1004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̇"/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28744D-687F-2A99-4BE0-26C60F5FE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68" y="3789245"/>
                <a:ext cx="4898784" cy="1004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388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1A4F-8A4E-1C80-92B0-37FF1A2C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004"/>
            <a:ext cx="10515600" cy="1325563"/>
          </a:xfrm>
        </p:spPr>
        <p:txBody>
          <a:bodyPr/>
          <a:lstStyle/>
          <a:p>
            <a:r>
              <a:rPr lang="en-US"/>
              <a:t>Inertance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BA4A-3223-0ECB-CC02-ED70EADD2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9139"/>
                <a:ext cx="10515600" cy="53353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Represents the extra energy needed to accelerate a fluid from it’s current flowrate: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property of a flow branch</a:t>
                </a:r>
              </a:p>
              <a:p>
                <a:pPr lvl="1"/>
                <a:r>
                  <a:rPr lang="en-US"/>
                  <a:t>Similar to an inductor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). For this reason, inertance is also referred to as </a:t>
                </a:r>
                <a:r>
                  <a:rPr lang="en-US" i="1"/>
                  <a:t>inductance</a:t>
                </a:r>
                <a:r>
                  <a:rPr lang="en-US"/>
                  <a:t>. </a:t>
                </a:r>
              </a:p>
              <a:p>
                <a:r>
                  <a:rPr lang="en-US"/>
                  <a:t>Restatement of Newton’s Second Law (unsteady Reynolds Transport):</a:t>
                </a:r>
              </a:p>
              <a:p>
                <a:pPr lvl="1"/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𝑖𝑛𝑒𝑟𝑡𝑖𝑎𝑙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𝐴𝑙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/>
              </a:p>
              <a:p>
                <a:pPr lvl="1"/>
                <a:r>
                  <a:rPr lang="en-US"/>
                  <a:t>The inertia is the fluid’s mass, resisting the need to accelerate</a:t>
                </a:r>
              </a:p>
              <a:p>
                <a:pPr lvl="1"/>
                <a:r>
                  <a:rPr lang="en-US"/>
                  <a:t>Density is variable for compressible flow</a:t>
                </a:r>
              </a:p>
              <a:p>
                <a:r>
                  <a:rPr lang="en-US"/>
                  <a:t>Again, this form is referred to as </a:t>
                </a:r>
                <a:r>
                  <a:rPr lang="en-US" i="1"/>
                  <a:t>pneumatic</a:t>
                </a:r>
                <a:r>
                  <a:rPr lang="en-US"/>
                  <a:t> inductance. </a:t>
                </a:r>
              </a:p>
              <a:p>
                <a:pPr lvl="1"/>
                <a:r>
                  <a:rPr lang="en-US"/>
                  <a:t>Hydraulic inertance would </a:t>
                </a:r>
                <a:r>
                  <a:rPr lang="en-US">
                    <a:solidFill>
                      <a:schemeClr val="bg1"/>
                    </a:solidFill>
                  </a:rPr>
                  <a:t>be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BA4A-3223-0ECB-CC02-ED70EADD2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9139"/>
                <a:ext cx="10515600" cy="5335339"/>
              </a:xfrm>
              <a:blipFill>
                <a:blip r:embed="rId2"/>
                <a:stretch>
                  <a:fillRect l="-1043" t="-2857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03400-6BAC-446C-CDB4-28DB94E2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Inertia . simple science experiment Newtons First Law Of Motion. 27798693  Vector Art at Vecteezy">
            <a:extLst>
              <a:ext uri="{FF2B5EF4-FFF2-40B4-BE49-F238E27FC236}">
                <a16:creationId xmlns:a16="http://schemas.microsoft.com/office/drawing/2014/main" id="{99A4D9A9-743A-0FF6-20A8-5D3733C7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0" t="27609" r="1870" b="19304"/>
          <a:stretch>
            <a:fillRect/>
          </a:stretch>
        </p:blipFill>
        <p:spPr>
          <a:xfrm>
            <a:off x="8920276" y="5593727"/>
            <a:ext cx="3053629" cy="11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8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C93D-4733-DF36-B65B-7E08A289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Pressure/Flow 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818EA-73F3-A75A-BC8C-9F4FF8D1D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09899" cy="4351338"/>
              </a:xfrm>
            </p:spPr>
            <p:txBody>
              <a:bodyPr/>
              <a:lstStyle/>
              <a:p>
                <a:r>
                  <a:rPr lang="en-US"/>
                  <a:t>Pressure Sources:</a:t>
                </a:r>
              </a:p>
              <a:p>
                <a:pPr lvl="1"/>
                <a:r>
                  <a:rPr lang="en-US"/>
                  <a:t>Provide a constant source of driving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Magical tank that maintains the same head pressure</a:t>
                </a:r>
              </a:p>
              <a:p>
                <a:pPr lvl="1"/>
                <a:r>
                  <a:rPr lang="en-US"/>
                  <a:t>Roughly what a </a:t>
                </a:r>
                <a:r>
                  <a:rPr lang="en-US" u="sng"/>
                  <a:t>centrifugal pump</a:t>
                </a:r>
                <a:r>
                  <a:rPr lang="en-US"/>
                  <a:t> does, for a fixed downstream resistance</a:t>
                </a:r>
              </a:p>
              <a:p>
                <a:r>
                  <a:rPr lang="en-US"/>
                  <a:t>Flow sources</a:t>
                </a:r>
              </a:p>
              <a:p>
                <a:pPr lvl="1"/>
                <a:r>
                  <a:rPr lang="en-US"/>
                  <a:t>Provide a constant source of Q 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/>
              </a:p>
              <a:p>
                <a:pPr lvl="1"/>
                <a:r>
                  <a:rPr lang="en-US"/>
                  <a:t>Roughly what a positive displacement pump does, assuming fixed downstream resistance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818EA-73F3-A75A-BC8C-9F4FF8D1D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09899" cy="4351338"/>
              </a:xfrm>
              <a:blipFill>
                <a:blip r:embed="rId2"/>
                <a:stretch>
                  <a:fillRect l="-1713" t="-2381" r="-2093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E9C3D-0F20-21D2-1C12-764167C74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E216B-F02D-6ACA-6260-6DA69F6C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Useful information on positive displacement pumps">
            <a:extLst>
              <a:ext uri="{FF2B5EF4-FFF2-40B4-BE49-F238E27FC236}">
                <a16:creationId xmlns:a16="http://schemas.microsoft.com/office/drawing/2014/main" id="{2BFF1975-E73E-B44A-E1C3-F0A978CC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15" y="1544840"/>
            <a:ext cx="3960125" cy="49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2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4099-0CA4-8C75-04C3-AFB19C8D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067"/>
            <a:ext cx="10515600" cy="1325563"/>
          </a:xfrm>
        </p:spPr>
        <p:txBody>
          <a:bodyPr/>
          <a:lstStyle/>
          <a:p>
            <a:r>
              <a:rPr lang="en-US"/>
              <a:t>Transient Mass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AEDED-BF6B-C40F-0878-4F04D898C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9026"/>
                <a:ext cx="10515600" cy="125256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Approximately how long does it take for the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/>
                  <a:t> through this line to reach steady-state? 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/>
                  <a:t>You may assume </a:t>
                </a:r>
                <a:r>
                  <a:rPr lang="en-US" err="1"/>
                  <a:t>CdA</a:t>
                </a:r>
                <a:r>
                  <a:rPr lang="en-US"/>
                  <a:t> remains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AEDED-BF6B-C40F-0878-4F04D898C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9026"/>
                <a:ext cx="10515600" cy="1252566"/>
              </a:xfrm>
              <a:blipFill>
                <a:blip r:embed="rId2"/>
                <a:stretch>
                  <a:fillRect l="-1043" t="-8738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E255-5DB7-555F-957A-33DD89A3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445EC-EF7B-DC63-CF51-7C8B2AE9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3"/>
          <a:stretch>
            <a:fillRect/>
          </a:stretch>
        </p:blipFill>
        <p:spPr>
          <a:xfrm>
            <a:off x="985627" y="2776820"/>
            <a:ext cx="7708900" cy="3160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2329F4-D8C4-A144-6719-5D66557BD6BB}"/>
                  </a:ext>
                </a:extLst>
              </p:cNvPr>
              <p:cNvSpPr txBox="1"/>
              <p:nvPr/>
            </p:nvSpPr>
            <p:spPr>
              <a:xfrm>
                <a:off x="3084723" y="2622931"/>
                <a:ext cx="42762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𝒕𝒂𝒏𝒌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𝑝𝑠𝑖𝑔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𝑟𝑒𝑚𝑎𝑖𝑛𝑠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2329F4-D8C4-A144-6719-5D66557B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2622931"/>
                <a:ext cx="4276299" cy="307777"/>
              </a:xfrm>
              <a:prstGeom prst="rect">
                <a:avLst/>
              </a:prstGeom>
              <a:blipFill>
                <a:blip r:embed="rId4"/>
                <a:stretch>
                  <a:fillRect l="-1140" r="-185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B1FE4-0CF5-E0DE-755F-D3C02F36EBD8}"/>
                  </a:ext>
                </a:extLst>
              </p:cNvPr>
              <p:cNvSpPr txBox="1"/>
              <p:nvPr/>
            </p:nvSpPr>
            <p:spPr>
              <a:xfrm>
                <a:off x="3084723" y="3052810"/>
                <a:ext cx="4000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𝒂𝒎𝒃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𝑝𝑠𝑖𝑔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𝑟𝑒𝑚𝑎𝑖𝑛𝑠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B1FE4-0CF5-E0DE-755F-D3C02F36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3052810"/>
                <a:ext cx="4000198" cy="307777"/>
              </a:xfrm>
              <a:prstGeom prst="rect">
                <a:avLst/>
              </a:prstGeom>
              <a:blipFill>
                <a:blip r:embed="rId5"/>
                <a:stretch>
                  <a:fillRect l="-762" r="-167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869AE-E880-EA63-F065-B2EBE51A2038}"/>
                  </a:ext>
                </a:extLst>
              </p:cNvPr>
              <p:cNvSpPr txBox="1"/>
              <p:nvPr/>
            </p:nvSpPr>
            <p:spPr>
              <a:xfrm>
                <a:off x="3084723" y="3556209"/>
                <a:ext cx="1089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 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869AE-E880-EA63-F065-B2EBE51A2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23" y="3556209"/>
                <a:ext cx="1089273" cy="307777"/>
              </a:xfrm>
              <a:prstGeom prst="rect">
                <a:avLst/>
              </a:prstGeom>
              <a:blipFill>
                <a:blip r:embed="rId6"/>
                <a:stretch>
                  <a:fillRect l="-4469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4EEFA-5458-4445-2F06-F4C309DB994E}"/>
                  </a:ext>
                </a:extLst>
              </p:cNvPr>
              <p:cNvSpPr txBox="1"/>
              <p:nvPr/>
            </p:nvSpPr>
            <p:spPr>
              <a:xfrm>
                <a:off x="4510048" y="3556209"/>
                <a:ext cx="1054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4EEFA-5458-4445-2F06-F4C309DB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48" y="3556209"/>
                <a:ext cx="1054263" cy="307777"/>
              </a:xfrm>
              <a:prstGeom prst="rect">
                <a:avLst/>
              </a:prstGeom>
              <a:blipFill>
                <a:blip r:embed="rId7"/>
                <a:stretch>
                  <a:fillRect l="-5780" r="-173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38D850-BFA4-CF90-B146-6F2BABD51106}"/>
                  </a:ext>
                </a:extLst>
              </p:cNvPr>
              <p:cNvSpPr txBox="1"/>
              <p:nvPr/>
            </p:nvSpPr>
            <p:spPr>
              <a:xfrm>
                <a:off x="5985838" y="3556209"/>
                <a:ext cx="137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38D850-BFA4-CF90-B146-6F2BABD5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838" y="3556209"/>
                <a:ext cx="1375184" cy="307777"/>
              </a:xfrm>
              <a:prstGeom prst="rect">
                <a:avLst/>
              </a:prstGeom>
              <a:blipFill>
                <a:blip r:embed="rId8"/>
                <a:stretch>
                  <a:fillRect l="-3982" r="-44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3CCC-0E4F-7F21-6AC7-B23BD3A25FE8}"/>
                  </a:ext>
                </a:extLst>
              </p:cNvPr>
              <p:cNvSpPr txBox="1"/>
              <p:nvPr/>
            </p:nvSpPr>
            <p:spPr>
              <a:xfrm>
                <a:off x="8567533" y="1876564"/>
                <a:ext cx="1785169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3CCC-0E4F-7F21-6AC7-B23BD3A25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33" y="1876564"/>
                <a:ext cx="1785169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5BBA3-5E03-D034-9A4D-82B958964A96}"/>
                  </a:ext>
                </a:extLst>
              </p:cNvPr>
              <p:cNvSpPr txBox="1"/>
              <p:nvPr/>
            </p:nvSpPr>
            <p:spPr>
              <a:xfrm>
                <a:off x="10739170" y="1905289"/>
                <a:ext cx="85190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5BBA3-5E03-D034-9A4D-82B95896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170" y="1905289"/>
                <a:ext cx="851900" cy="698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F0A99-2A90-7814-9B52-10787D4071E4}"/>
                  </a:ext>
                </a:extLst>
              </p:cNvPr>
              <p:cNvSpPr txBox="1"/>
              <p:nvPr/>
            </p:nvSpPr>
            <p:spPr>
              <a:xfrm>
                <a:off x="8657703" y="2886245"/>
                <a:ext cx="2933367" cy="78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F0A99-2A90-7814-9B52-10787D40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703" y="2886245"/>
                <a:ext cx="2933367" cy="7882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82999-CB83-1145-AFAC-AB826B97D972}"/>
                  </a:ext>
                </a:extLst>
              </p:cNvPr>
              <p:cNvSpPr txBox="1"/>
              <p:nvPr/>
            </p:nvSpPr>
            <p:spPr>
              <a:xfrm>
                <a:off x="8357652" y="4321700"/>
                <a:ext cx="35334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B82999-CB83-1145-AFAC-AB826B97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52" y="4321700"/>
                <a:ext cx="3533467" cy="7012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E11754-9934-C9A9-1242-CDF53AF985A2}"/>
              </a:ext>
            </a:extLst>
          </p:cNvPr>
          <p:cNvSpPr txBox="1">
            <a:spLocks/>
          </p:cNvSpPr>
          <p:nvPr/>
        </p:nvSpPr>
        <p:spPr>
          <a:xfrm>
            <a:off x="8657703" y="3853889"/>
            <a:ext cx="2147371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Forward Euler 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8CDAD77-4A22-3EAB-0FBC-338CBFD36EEB}"/>
              </a:ext>
            </a:extLst>
          </p:cNvPr>
          <p:cNvSpPr txBox="1">
            <a:spLocks/>
          </p:cNvSpPr>
          <p:nvPr/>
        </p:nvSpPr>
        <p:spPr>
          <a:xfrm>
            <a:off x="1565023" y="6219633"/>
            <a:ext cx="10515600" cy="393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Fix the </a:t>
            </a:r>
            <a:r>
              <a:rPr lang="en-US" i="1"/>
              <a:t>Transient Mass Flow </a:t>
            </a:r>
            <a:r>
              <a:rPr lang="en-US"/>
              <a:t>Section in the code</a:t>
            </a:r>
          </a:p>
        </p:txBody>
      </p:sp>
    </p:spTree>
    <p:extLst>
      <p:ext uri="{BB962C8B-B14F-4D97-AF65-F5344CB8AC3E}">
        <p14:creationId xmlns:p14="http://schemas.microsoft.com/office/powerpoint/2010/main" val="117453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9ACE-22E2-0E51-B629-4437FDBB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013"/>
            <a:ext cx="10515600" cy="1325563"/>
          </a:xfrm>
        </p:spPr>
        <p:txBody>
          <a:bodyPr/>
          <a:lstStyle/>
          <a:p>
            <a:r>
              <a:rPr lang="en-US"/>
              <a:t>Transient Mass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6DBC-DEA9-0CE0-AC2E-56759996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974"/>
            <a:ext cx="10515600" cy="4351338"/>
          </a:xfrm>
        </p:spPr>
        <p:txBody>
          <a:bodyPr/>
          <a:lstStyle/>
          <a:p>
            <a:r>
              <a:rPr lang="en-US"/>
              <a:t>Roughly ~1.4 seconds!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6DCE0-51E0-33FE-2A8A-A216D96E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graph of a tank&#10;&#10;AI-generated content may be incorrect.">
            <a:extLst>
              <a:ext uri="{FF2B5EF4-FFF2-40B4-BE49-F238E27FC236}">
                <a16:creationId xmlns:a16="http://schemas.microsoft.com/office/drawing/2014/main" id="{616644F3-7BED-86A0-7682-444913F2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1" y="1421177"/>
            <a:ext cx="8192454" cy="50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F9497-D26C-5516-3E10-065FA054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78483-75E5-5F59-8B94-C74066E0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38" y="942975"/>
            <a:ext cx="9419844" cy="437464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7E04F-33C0-7FD8-8DAF-187584B38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773" y="467364"/>
            <a:ext cx="2004204" cy="627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EAA0-A1F0-E809-BF94-E0F9E2D154DE}"/>
              </a:ext>
            </a:extLst>
          </p:cNvPr>
          <p:cNvSpPr txBox="1">
            <a:spLocks/>
          </p:cNvSpPr>
          <p:nvPr/>
        </p:nvSpPr>
        <p:spPr>
          <a:xfrm>
            <a:off x="2181773" y="3340930"/>
            <a:ext cx="2004204" cy="627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070C0"/>
                </a:solidFill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786906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F2E5-87A4-0F7F-6DC3-4AD60735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5E03-FA64-495A-3EC0-991D891A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1836642"/>
            <a:ext cx="65981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Represent the head vs flowrate of an entire fluid system</a:t>
            </a:r>
          </a:p>
          <a:p>
            <a:pPr lvl="1"/>
            <a:r>
              <a:rPr lang="en-US"/>
              <a:t>Usually for steady flow</a:t>
            </a:r>
          </a:p>
          <a:p>
            <a:pPr lvl="1"/>
            <a:r>
              <a:rPr lang="en-US"/>
              <a:t>Usually these curves have to be determined experimentally</a:t>
            </a:r>
          </a:p>
          <a:p>
            <a:pPr lvl="1"/>
            <a:r>
              <a:rPr lang="en-US"/>
              <a:t>This is what a pump curve is, just a for a single component</a:t>
            </a:r>
          </a:p>
          <a:p>
            <a:r>
              <a:rPr lang="en-US"/>
              <a:t>A balanced fluid network model can easily determine the resistances, inductances, and capacitances for every node an branch in your system, allowing you to extrapolate points on the system curve</a:t>
            </a:r>
          </a:p>
          <a:p>
            <a:r>
              <a:rPr lang="en-US"/>
              <a:t>Analogous to an RLC circuit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29EEF-3BE5-1960-66B2-7FAA8459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BD006-0749-5A01-2904-B565DC31BD05}"/>
                  </a:ext>
                </a:extLst>
              </p:cNvPr>
              <p:cNvSpPr txBox="1"/>
              <p:nvPr/>
            </p:nvSpPr>
            <p:spPr>
              <a:xfrm>
                <a:off x="6588086" y="670020"/>
                <a:ext cx="3670620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𝑅𝑄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BD006-0749-5A01-2904-B565DC31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086" y="670020"/>
                <a:ext cx="3670620" cy="968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C464B4F-E84B-0772-3CEF-9F1EFD029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21" y="1552898"/>
            <a:ext cx="4562591" cy="375220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98F89D8-CF0C-C6C4-2ACE-B2D0A6F3ED9D}"/>
              </a:ext>
            </a:extLst>
          </p:cNvPr>
          <p:cNvSpPr txBox="1">
            <a:spLocks/>
          </p:cNvSpPr>
          <p:nvPr/>
        </p:nvSpPr>
        <p:spPr>
          <a:xfrm>
            <a:off x="7002621" y="5536775"/>
            <a:ext cx="4780837" cy="651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/>
              <a:t>Different steady state system curves for varying resistance. Which one has the lowest resistance? </a:t>
            </a:r>
          </a:p>
        </p:txBody>
      </p:sp>
    </p:spTree>
    <p:extLst>
      <p:ext uri="{BB962C8B-B14F-4D97-AF65-F5344CB8AC3E}">
        <p14:creationId xmlns:p14="http://schemas.microsoft.com/office/powerpoint/2010/main" val="460503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B54C-6510-6439-9525-14B2B1CA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Rubik SemiBold"/>
              </a:rPr>
              <a:t>Fluid Phenomena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B98E0-50E8-D37C-1F1D-CFB1E162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ED86-E3EF-9FA8-6C2D-53B8FA10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Hammer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A97DE-390F-0F9A-874E-05BF4C57B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7660" y="1825625"/>
                <a:ext cx="713434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When a fluid is brough to rest suddenly (usually through valve closure), the sudden accumulation of mass causes a pressure spike</a:t>
                </a:r>
              </a:p>
              <a:p>
                <a:pPr lvl="1"/>
                <a:r>
                  <a:rPr lang="en-US"/>
                  <a:t>This spike oscillate through the system and can be modeled as a partial differential equation.</a:t>
                </a:r>
              </a:p>
              <a:p>
                <a:pPr lvl="1"/>
                <a:r>
                  <a:rPr lang="en-US"/>
                  <a:t>This is a </a:t>
                </a:r>
                <a:r>
                  <a:rPr lang="en-US" u="sng"/>
                  <a:t>transient</a:t>
                </a:r>
                <a:r>
                  <a:rPr lang="en-US"/>
                  <a:t> phenomenon</a:t>
                </a:r>
              </a:p>
              <a:p>
                <a:r>
                  <a:rPr lang="en-US"/>
                  <a:t>The peak magnitude of the spike can be modeled with the </a:t>
                </a:r>
                <a:r>
                  <a:rPr lang="en-US" i="1" err="1"/>
                  <a:t>Joukowsky</a:t>
                </a:r>
                <a:r>
                  <a:rPr lang="en-US" i="1"/>
                  <a:t> Equation</a:t>
                </a:r>
                <a:r>
                  <a:rPr lang="en-US"/>
                  <a:t>: </a:t>
                </a:r>
                <a:endParaRPr lang="en-US" i="1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b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is the speed of sound in an incompressible fluid, which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: Bulk Modulus)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A97DE-390F-0F9A-874E-05BF4C57B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7660" y="1825625"/>
                <a:ext cx="7134340" cy="4351338"/>
              </a:xfrm>
              <a:blipFill>
                <a:blip r:embed="rId2"/>
                <a:stretch>
                  <a:fillRect l="-136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19512-1810-10D8-39FC-38C3F36583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A7322-EC71-E2EB-7EEB-1F0A28B5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52</a:t>
            </a:fld>
            <a:endParaRPr lang="en-US"/>
          </a:p>
        </p:txBody>
      </p:sp>
      <p:pic>
        <p:nvPicPr>
          <p:cNvPr id="6146" name="Picture 2" descr="Tech Talk: Water Hammer &amp; Pulsation | RHFS Pulse">
            <a:extLst>
              <a:ext uri="{FF2B5EF4-FFF2-40B4-BE49-F238E27FC236}">
                <a16:creationId xmlns:a16="http://schemas.microsoft.com/office/drawing/2014/main" id="{FCE24A16-3135-C228-70C6-834CC730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7" y="1910069"/>
            <a:ext cx="4838713" cy="39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49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352-A90D-66DF-1A93-431A8754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Combustion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14D68-5D68-1DF8-4619-C6B36AC10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Usually done as fixed volume process</a:t>
                </a:r>
              </a:p>
              <a:p>
                <a:r>
                  <a:rPr lang="en-US"/>
                  <a:t>Important to account for formation enthalpy and sensible enthalpy as bonds will break and reform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14D68-5D68-1DF8-4619-C6B36AC10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72AC9-A0F3-7C40-C64D-B2A01B8A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171777CD-4584-C605-7A23-F06DDFD2D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" y="3975185"/>
            <a:ext cx="7772400" cy="220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4E011-A2B5-E475-EDBF-48B5D72DF694}"/>
                  </a:ext>
                </a:extLst>
              </p:cNvPr>
              <p:cNvSpPr txBox="1"/>
              <p:nvPr/>
            </p:nvSpPr>
            <p:spPr>
              <a:xfrm>
                <a:off x="7929390" y="3531092"/>
                <a:ext cx="3219680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4E011-A2B5-E475-EDBF-48B5D72DF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390" y="3531092"/>
                <a:ext cx="3219680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8D9A8-D194-4B8C-5B6A-6CFA8ED602D1}"/>
                  </a:ext>
                </a:extLst>
              </p:cNvPr>
              <p:cNvSpPr txBox="1"/>
              <p:nvPr/>
            </p:nvSpPr>
            <p:spPr>
              <a:xfrm>
                <a:off x="7993654" y="4544871"/>
                <a:ext cx="3915579" cy="683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8D9A8-D194-4B8C-5B6A-6CFA8ED6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54" y="4544871"/>
                <a:ext cx="3915579" cy="683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sun with arrows and a circle&#10;&#10;AI-generated content may be incorrect.">
            <a:extLst>
              <a:ext uri="{FF2B5EF4-FFF2-40B4-BE49-F238E27FC236}">
                <a16:creationId xmlns:a16="http://schemas.microsoft.com/office/drawing/2014/main" id="{90113D89-00B1-A63C-A8FC-B3056B0AC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05" y="4193988"/>
            <a:ext cx="3006292" cy="17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5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E5EF-6C1C-F51C-6699-7DC520D9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866"/>
            <a:ext cx="10515600" cy="1325563"/>
          </a:xfrm>
        </p:spPr>
        <p:txBody>
          <a:bodyPr/>
          <a:lstStyle/>
          <a:p>
            <a:r>
              <a:rPr lang="en-US"/>
              <a:t>Cavitating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66B9-AD03-A559-A62A-25B7F952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5461"/>
                <a:ext cx="10515600" cy="4351338"/>
              </a:xfrm>
            </p:spPr>
            <p:txBody>
              <a:bodyPr/>
              <a:lstStyle/>
              <a:p>
                <a:r>
                  <a:rPr lang="en-US"/>
                  <a:t>Sometimes flow can go so fast that its pressure drops below its saturation pressure</a:t>
                </a:r>
              </a:p>
              <a:p>
                <a:pPr lvl="1"/>
                <a:r>
                  <a:rPr lang="en-US"/>
                  <a:t>It starts boiling, forming gas bubbles</a:t>
                </a:r>
              </a:p>
              <a:p>
                <a:r>
                  <a:rPr lang="en-US"/>
                  <a:t>This phenomenon is purposefully caused in a cavitating venturi to decouple the mass flow from downstream pressure</a:t>
                </a:r>
              </a:p>
              <a:p>
                <a:pPr lvl="1"/>
                <a:r>
                  <a:rPr lang="en-US"/>
                  <a:t>Usually designed to have 15-20%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/>
                  <a:t> for margin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66B9-AD03-A559-A62A-25B7F952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5461"/>
                <a:ext cx="10515600" cy="4351338"/>
              </a:xfrm>
              <a:blipFill>
                <a:blip r:embed="rId2"/>
                <a:stretch>
                  <a:fillRect l="-1043" t="-252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7F4A1-6AF9-CC63-D45B-02E102BE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54</a:t>
            </a:fld>
            <a:endParaRPr lang="en-US"/>
          </a:p>
        </p:txBody>
      </p:sp>
      <p:pic>
        <p:nvPicPr>
          <p:cNvPr id="7170" name="Picture 2" descr="Cavitating Venturi Tube - 0.7in 10deg">
            <a:extLst>
              <a:ext uri="{FF2B5EF4-FFF2-40B4-BE49-F238E27FC236}">
                <a16:creationId xmlns:a16="http://schemas.microsoft.com/office/drawing/2014/main" id="{A7FFFBFE-82DB-2816-FE0F-863EE90A2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6" b="25145"/>
          <a:stretch>
            <a:fillRect/>
          </a:stretch>
        </p:blipFill>
        <p:spPr bwMode="auto">
          <a:xfrm>
            <a:off x="539827" y="3797266"/>
            <a:ext cx="6246564" cy="222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76083-8E3B-1F42-4AFE-0C65F309D106}"/>
                  </a:ext>
                </a:extLst>
              </p:cNvPr>
              <p:cNvSpPr txBox="1"/>
              <p:nvPr/>
            </p:nvSpPr>
            <p:spPr>
              <a:xfrm>
                <a:off x="7609591" y="4590944"/>
                <a:ext cx="4042582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𝐹𝑎𝑐𝑡𝑜𝑟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76083-8E3B-1F42-4AFE-0C65F309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91" y="4590944"/>
                <a:ext cx="4042582" cy="753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5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FD92-C991-066C-500C-1852EE6F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4C83E-7E8F-8073-4582-0C20DD51B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0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2398-7A1E-4D04-1E26-62048B64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8862204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What is a fluid network &amp; why should we care?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BBA4-7497-1A11-C8D3-2F7A0AF3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74455" cy="4652873"/>
          </a:xfrm>
        </p:spPr>
        <p:txBody>
          <a:bodyPr>
            <a:normAutofit lnSpcReduction="10000"/>
          </a:bodyPr>
          <a:lstStyle/>
          <a:p>
            <a:r>
              <a:rPr lang="en-US"/>
              <a:t>A fluid network is form of CFD, computational fluid dynamics</a:t>
            </a:r>
          </a:p>
          <a:p>
            <a:pPr lvl="1"/>
            <a:r>
              <a:rPr lang="en-US"/>
              <a:t>It models system-level parameters</a:t>
            </a:r>
          </a:p>
          <a:p>
            <a:pPr lvl="1"/>
            <a:r>
              <a:rPr lang="en-US"/>
              <a:t>Doesn’t model detailed flow phenomena</a:t>
            </a:r>
          </a:p>
          <a:p>
            <a:pPr lvl="1"/>
            <a:r>
              <a:rPr lang="en-US"/>
              <a:t>A way to combine all your fluid math</a:t>
            </a:r>
          </a:p>
          <a:p>
            <a:r>
              <a:rPr lang="en-US"/>
              <a:t>Allows for quick iteration and system design without having to set up a costly and time-intensive CFD model of a large system</a:t>
            </a:r>
          </a:p>
          <a:p>
            <a:pPr lvl="1"/>
            <a:r>
              <a:rPr lang="en-US"/>
              <a:t>Especially good when trying to work off of test data from rocket engines or prop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F4909-01FA-01DD-CDA1-CADCE95B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Characteristics of a Heat Exchanger in a Liquid Rocket Engine Using  Conjugate Heat Transfer Coupling with Open-Source Tools">
            <a:extLst>
              <a:ext uri="{FF2B5EF4-FFF2-40B4-BE49-F238E27FC236}">
                <a16:creationId xmlns:a16="http://schemas.microsoft.com/office/drawing/2014/main" id="{EAB7FA25-FB04-C51C-BA35-7435C5B5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76" y="1144588"/>
            <a:ext cx="2976324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9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3356-47DB-EC2F-78F0-18A36698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8BC1A-DC0B-59A9-DBCC-79634375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167D0-A04D-D3DD-C941-5414E77D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296287"/>
            <a:ext cx="5430774" cy="2771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92BB82-7630-EEB6-1B81-397B5757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97" y="2218563"/>
            <a:ext cx="5605653" cy="29237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FFA6E3-81A6-D756-FD2B-E8969F3D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360" y="1240409"/>
            <a:ext cx="2004204" cy="627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E0A500"/>
                </a:solidFill>
              </a:rPr>
              <a:t>Sea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1F1DCF-ED1F-6DEE-68DA-5DB3F3C9B86B}"/>
              </a:ext>
            </a:extLst>
          </p:cNvPr>
          <p:cNvSpPr txBox="1">
            <a:spLocks/>
          </p:cNvSpPr>
          <p:nvPr/>
        </p:nvSpPr>
        <p:spPr>
          <a:xfrm>
            <a:off x="6665976" y="1240409"/>
            <a:ext cx="3906156" cy="627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E0A500"/>
                </a:solidFill>
              </a:rPr>
              <a:t>Bottom of a 10ft pool</a:t>
            </a:r>
          </a:p>
        </p:txBody>
      </p:sp>
    </p:spTree>
    <p:extLst>
      <p:ext uri="{BB962C8B-B14F-4D97-AF65-F5344CB8AC3E}">
        <p14:creationId xmlns:p14="http://schemas.microsoft.com/office/powerpoint/2010/main" val="42325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2843-AB13-4CDD-C8D3-E9F20DEB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19"/>
            <a:ext cx="10515600" cy="1325563"/>
          </a:xfrm>
        </p:spPr>
        <p:txBody>
          <a:bodyPr/>
          <a:lstStyle/>
          <a:p>
            <a:r>
              <a:rPr lang="en-US">
                <a:cs typeface="Rubik SemiBold"/>
              </a:rPr>
              <a:t>Where does this apply?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6FA6-A7B8-DA21-BE50-99AAC4264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02424"/>
            <a:ext cx="10515600" cy="39319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26224-0642-54A8-BCE2-AE232A1F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5F30F4-3488-9B01-D4B6-04C36C09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31835" y="1569593"/>
            <a:ext cx="5295881" cy="332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1EA0F-FB58-78F7-759C-C458BE0C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82" y="1831658"/>
            <a:ext cx="6225540" cy="26948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C85358-128F-A9D6-2E08-2ED67A56B754}"/>
              </a:ext>
            </a:extLst>
          </p:cNvPr>
          <p:cNvSpPr txBox="1">
            <a:spLocks/>
          </p:cNvSpPr>
          <p:nvPr/>
        </p:nvSpPr>
        <p:spPr>
          <a:xfrm>
            <a:off x="545592" y="5074793"/>
            <a:ext cx="10515600" cy="10157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would we increase or decrease chamber pressure?</a:t>
            </a:r>
          </a:p>
          <a:p>
            <a:r>
              <a:rPr lang="en-US"/>
              <a:t>What if we fixed everything else and decreased Pc?</a:t>
            </a:r>
          </a:p>
        </p:txBody>
      </p:sp>
    </p:spTree>
    <p:extLst>
      <p:ext uri="{BB962C8B-B14F-4D97-AF65-F5344CB8AC3E}">
        <p14:creationId xmlns:p14="http://schemas.microsoft.com/office/powerpoint/2010/main" val="85143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17A7-6090-F9B2-8B04-1BA56D56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350748"/>
            <a:ext cx="11651411" cy="1339940"/>
          </a:xfrm>
        </p:spPr>
        <p:txBody>
          <a:bodyPr/>
          <a:lstStyle/>
          <a:p>
            <a:r>
              <a:rPr lang="en-US">
                <a:cs typeface="Rubik SemiBold"/>
              </a:rPr>
              <a:t>Which branch has the highest current?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28E7F-1C75-37C7-B048-1F736555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DA780-C10F-4A90-9301-4FE92990845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electrical wiring&#10;&#10;AI-generated content may be incorrect.">
            <a:extLst>
              <a:ext uri="{FF2B5EF4-FFF2-40B4-BE49-F238E27FC236}">
                <a16:creationId xmlns:a16="http://schemas.microsoft.com/office/drawing/2014/main" id="{4E7A0813-60D8-CED5-8001-17BA5DA7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61" y="1692341"/>
            <a:ext cx="6764368" cy="38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JSP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E0A500"/>
      </a:accent1>
      <a:accent2>
        <a:srgbClr val="FFD153"/>
      </a:accent2>
      <a:accent3>
        <a:srgbClr val="FEE08C"/>
      </a:accent3>
      <a:accent4>
        <a:srgbClr val="FFEFC5"/>
      </a:accent4>
      <a:accent5>
        <a:srgbClr val="FFFFFF"/>
      </a:accent5>
      <a:accent6>
        <a:srgbClr val="FFEFC5"/>
      </a:accent6>
      <a:hlink>
        <a:srgbClr val="0563C1"/>
      </a:hlink>
      <a:folHlink>
        <a:srgbClr val="954F72"/>
      </a:folHlink>
    </a:clrScheme>
    <a:fontScheme name="YJSP">
      <a:majorFont>
        <a:latin typeface="Jura SemiBold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0221423A68348B0AAE66A295B888F" ma:contentTypeVersion="23" ma:contentTypeDescription="Create a new document." ma:contentTypeScope="" ma:versionID="a4dbfee6439e9e33a7cf0a6ea505273a">
  <xsd:schema xmlns:xsd="http://www.w3.org/2001/XMLSchema" xmlns:xs="http://www.w3.org/2001/XMLSchema" xmlns:p="http://schemas.microsoft.com/office/2006/metadata/properties" xmlns:ns1="http://schemas.microsoft.com/sharepoint/v3" xmlns:ns2="303ae73d-8910-4f01-8685-f76cdc2cc7a9" xmlns:ns3="f57ad0ef-a541-4c5a-a6f7-f3d1d2771540" targetNamespace="http://schemas.microsoft.com/office/2006/metadata/properties" ma:root="true" ma:fieldsID="04b22cb87bfad205e2fa696111f8568b" ns1:_="" ns2:_="" ns3:_="">
    <xsd:import namespace="http://schemas.microsoft.com/sharepoint/v3"/>
    <xsd:import namespace="303ae73d-8910-4f01-8685-f76cdc2cc7a9"/>
    <xsd:import namespace="f57ad0ef-a541-4c5a-a6f7-f3d1d277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Descrip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ae73d-8910-4f01-8685-f76cdc2cc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Description" ma:index="23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ad0ef-a541-4c5a-a6f7-f3d1d277154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0278004-62f8-4b0a-b958-bcba54b8ff68}" ma:internalName="TaxCatchAll" ma:showField="CatchAllData" ma:web="f57ad0ef-a541-4c5a-a6f7-f3d1d2771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303ae73d-8910-4f01-8685-f76cdc2cc7a9" xsi:nil="true"/>
    <_ip_UnifiedCompliancePolicyUIAction xmlns="http://schemas.microsoft.com/sharepoint/v3" xsi:nil="true"/>
    <lcf76f155ced4ddcb4097134ff3c332f xmlns="303ae73d-8910-4f01-8685-f76cdc2cc7a9">
      <Terms xmlns="http://schemas.microsoft.com/office/infopath/2007/PartnerControls"/>
    </lcf76f155ced4ddcb4097134ff3c332f>
    <TaxCatchAll xmlns="f57ad0ef-a541-4c5a-a6f7-f3d1d2771540" xsi:nil="true"/>
    <_ip_UnifiedCompliancePolicyProperties xmlns="http://schemas.microsoft.com/sharepoint/v3" xsi:nil="true"/>
    <_Flow_SignoffStatus xmlns="303ae73d-8910-4f01-8685-f76cdc2cc7a9" xsi:nil="true"/>
  </documentManagement>
</p:properties>
</file>

<file path=customXml/itemProps1.xml><?xml version="1.0" encoding="utf-8"?>
<ds:datastoreItem xmlns:ds="http://schemas.openxmlformats.org/officeDocument/2006/customXml" ds:itemID="{29674D46-D455-4091-89CF-F28E9261BB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8893C9-1E0C-43AF-AAF3-58BE08525597}">
  <ds:schemaRefs>
    <ds:schemaRef ds:uri="303ae73d-8910-4f01-8685-f76cdc2cc7a9"/>
    <ds:schemaRef ds:uri="f57ad0ef-a541-4c5a-a6f7-f3d1d2771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2448DA-27A0-475D-919E-E538B4CC7A80}">
  <ds:schemaRefs>
    <ds:schemaRef ds:uri="303ae73d-8910-4f01-8685-f76cdc2cc7a9"/>
    <ds:schemaRef ds:uri="f57ad0ef-a541-4c5a-a6f7-f3d1d27715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Fluid Network Analysis</vt:lpstr>
      <vt:lpstr>Goals</vt:lpstr>
      <vt:lpstr>Overview</vt:lpstr>
      <vt:lpstr>Warmup</vt:lpstr>
      <vt:lpstr>PowerPoint Presentation</vt:lpstr>
      <vt:lpstr>What is a fluid network &amp; why should we care?</vt:lpstr>
      <vt:lpstr>PowerPoint Presentation</vt:lpstr>
      <vt:lpstr>Where does this apply?</vt:lpstr>
      <vt:lpstr>Which branch has the highest current?</vt:lpstr>
      <vt:lpstr>Reapply the same concept</vt:lpstr>
      <vt:lpstr>Numerical Methods</vt:lpstr>
      <vt:lpstr>Hardy Cross Method</vt:lpstr>
      <vt:lpstr>Hardy Cross Method</vt:lpstr>
      <vt:lpstr>Hardy Cross Method</vt:lpstr>
      <vt:lpstr>Computerized Models</vt:lpstr>
      <vt:lpstr>How do we numerically find roots?</vt:lpstr>
      <vt:lpstr>Newton's Method</vt:lpstr>
      <vt:lpstr>Newton’s Method</vt:lpstr>
      <vt:lpstr>Newton’s Method</vt:lpstr>
      <vt:lpstr>Timestepping</vt:lpstr>
      <vt:lpstr>Timestepping</vt:lpstr>
      <vt:lpstr>Differential-Algebraic Equations</vt:lpstr>
      <vt:lpstr>Solving Methods</vt:lpstr>
      <vt:lpstr>Conservation Equations</vt:lpstr>
      <vt:lpstr>Conservation Equations</vt:lpstr>
      <vt:lpstr>Steady State Flow</vt:lpstr>
      <vt:lpstr>Steady State Flow</vt:lpstr>
      <vt:lpstr>Steady State Flow</vt:lpstr>
      <vt:lpstr>Steady State Flow</vt:lpstr>
      <vt:lpstr>Steady State Flow</vt:lpstr>
      <vt:lpstr>Transient Flow</vt:lpstr>
      <vt:lpstr>Transient Flow</vt:lpstr>
      <vt:lpstr>Transient Flow</vt:lpstr>
      <vt:lpstr>Fluid Properties</vt:lpstr>
      <vt:lpstr>What properties are needed?</vt:lpstr>
      <vt:lpstr>Fluid Phases</vt:lpstr>
      <vt:lpstr>Mixtures</vt:lpstr>
      <vt:lpstr>Fluid Lookups</vt:lpstr>
      <vt:lpstr>Fluid Lookups</vt:lpstr>
      <vt:lpstr>Fluid Systems</vt:lpstr>
      <vt:lpstr>Resistance</vt:lpstr>
      <vt:lpstr>Resistance</vt:lpstr>
      <vt:lpstr>Resistance</vt:lpstr>
      <vt:lpstr>Capacitance</vt:lpstr>
      <vt:lpstr>Capacitance</vt:lpstr>
      <vt:lpstr>Inertance</vt:lpstr>
      <vt:lpstr>Pressure/Flow Sources</vt:lpstr>
      <vt:lpstr>Transient Mass Flow</vt:lpstr>
      <vt:lpstr>Transient Mass Flow</vt:lpstr>
      <vt:lpstr>System Curves</vt:lpstr>
      <vt:lpstr>Fluid Phenomena</vt:lpstr>
      <vt:lpstr>Fluid Hammer</vt:lpstr>
      <vt:lpstr>Combustion </vt:lpstr>
      <vt:lpstr>Cavitating Flow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Jurist D</dc:creator>
  <cp:revision>14</cp:revision>
  <dcterms:created xsi:type="dcterms:W3CDTF">2023-12-27T18:02:37Z</dcterms:created>
  <dcterms:modified xsi:type="dcterms:W3CDTF">2025-10-17T00:04:36Z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0x0101000550221423A68348B0AAE66A295B888F</vt:lpwstr>
  </property>
  <property fmtid="{D5CDD505-2E9C-101B-9397-08002B2CF9AE}" pid="3" name="MediaServiceImageTags">
    <vt:lpwstr/>
  </property>
</Properties>
</file>